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7" r:id="rId2"/>
    <p:sldId id="259" r:id="rId3"/>
    <p:sldId id="262" r:id="rId4"/>
    <p:sldId id="268" r:id="rId5"/>
    <p:sldId id="291" r:id="rId6"/>
    <p:sldId id="280" r:id="rId7"/>
    <p:sldId id="292" r:id="rId8"/>
    <p:sldId id="299" r:id="rId9"/>
    <p:sldId id="263" r:id="rId10"/>
    <p:sldId id="282" r:id="rId11"/>
    <p:sldId id="270" r:id="rId12"/>
    <p:sldId id="283" r:id="rId13"/>
    <p:sldId id="265" r:id="rId14"/>
    <p:sldId id="290" r:id="rId15"/>
    <p:sldId id="271" r:id="rId16"/>
    <p:sldId id="273" r:id="rId17"/>
    <p:sldId id="284" r:id="rId18"/>
    <p:sldId id="289" r:id="rId19"/>
    <p:sldId id="285" r:id="rId20"/>
    <p:sldId id="293" r:id="rId21"/>
    <p:sldId id="294" r:id="rId22"/>
    <p:sldId id="287" r:id="rId23"/>
    <p:sldId id="288" r:id="rId24"/>
    <p:sldId id="295" r:id="rId25"/>
    <p:sldId id="277" r:id="rId26"/>
    <p:sldId id="296" r:id="rId27"/>
    <p:sldId id="297" r:id="rId28"/>
    <p:sldId id="298" r:id="rId29"/>
    <p:sldId id="279" r:id="rId30"/>
  </p:sldIdLst>
  <p:sldSz cx="12192000" cy="6858000"/>
  <p:notesSz cx="6858000" cy="9144000"/>
  <p:embeddedFontLst>
    <p:embeddedFont>
      <p:font typeface="微软雅黑 Light" panose="020B0502040204020203" pitchFamily="34" charset="-122"/>
      <p:regular r:id="rId32"/>
    </p:embeddedFont>
    <p:embeddedFont>
      <p:font typeface="等线 Light" panose="02010600030101010101" pitchFamily="2" charset="-122"/>
      <p:regular r:id="rId33"/>
    </p:embeddedFont>
    <p:embeddedFont>
      <p:font typeface="微软雅黑" panose="020B0503020204020204" pitchFamily="34" charset="-122"/>
      <p:regular r:id="rId34"/>
      <p:bold r:id="rId35"/>
    </p:embeddedFont>
    <p:embeddedFont>
      <p:font typeface="等线" panose="02010600030101010101" pitchFamily="2" charset="-122"/>
      <p:regular r:id="rId36"/>
      <p:bold r:id="rId37"/>
    </p:embeddedFont>
    <p:embeddedFont>
      <p:font typeface="黑体" panose="02010609060101010101" pitchFamily="49"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86" autoAdjust="0"/>
    <p:restoredTop sz="94660"/>
  </p:normalViewPr>
  <p:slideViewPr>
    <p:cSldViewPr snapToGrid="0" showGuides="1">
      <p:cViewPr varScale="1">
        <p:scale>
          <a:sx n="62" d="100"/>
          <a:sy n="62" d="100"/>
        </p:scale>
        <p:origin x="346" y="17"/>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BAFFD-6B05-404B-B940-141DA7B828CB}" type="datetimeFigureOut">
              <a:rPr lang="zh-CN" altLang="en-US" smtClean="0"/>
              <a:t>2017/10/20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4E503-32AE-4DBC-9559-4FE8355FC012}" type="slidenum">
              <a:rPr lang="zh-CN" altLang="en-US" smtClean="0"/>
              <a:t>‹#›</a:t>
            </a:fld>
            <a:endParaRPr lang="zh-CN" altLang="en-US"/>
          </a:p>
        </p:txBody>
      </p:sp>
    </p:spTree>
    <p:extLst>
      <p:ext uri="{BB962C8B-B14F-4D97-AF65-F5344CB8AC3E}">
        <p14:creationId xmlns:p14="http://schemas.microsoft.com/office/powerpoint/2010/main" val="472442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a:t>
            </a:fld>
            <a:endParaRPr lang="zh-CN" altLang="en-US"/>
          </a:p>
        </p:txBody>
      </p:sp>
    </p:spTree>
    <p:extLst>
      <p:ext uri="{BB962C8B-B14F-4D97-AF65-F5344CB8AC3E}">
        <p14:creationId xmlns:p14="http://schemas.microsoft.com/office/powerpoint/2010/main" val="3713813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15</a:t>
            </a:fld>
            <a:endParaRPr lang="zh-CN" altLang="en-US"/>
          </a:p>
        </p:txBody>
      </p:sp>
    </p:spTree>
    <p:extLst>
      <p:ext uri="{BB962C8B-B14F-4D97-AF65-F5344CB8AC3E}">
        <p14:creationId xmlns:p14="http://schemas.microsoft.com/office/powerpoint/2010/main" val="830894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16</a:t>
            </a:fld>
            <a:endParaRPr lang="zh-CN" altLang="en-US"/>
          </a:p>
        </p:txBody>
      </p:sp>
    </p:spTree>
    <p:extLst>
      <p:ext uri="{BB962C8B-B14F-4D97-AF65-F5344CB8AC3E}">
        <p14:creationId xmlns:p14="http://schemas.microsoft.com/office/powerpoint/2010/main" val="247356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19</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22</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25</a:t>
            </a:fld>
            <a:endParaRPr lang="zh-CN" altLang="en-US"/>
          </a:p>
        </p:txBody>
      </p:sp>
    </p:spTree>
    <p:extLst>
      <p:ext uri="{BB962C8B-B14F-4D97-AF65-F5344CB8AC3E}">
        <p14:creationId xmlns:p14="http://schemas.microsoft.com/office/powerpoint/2010/main" val="269509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29</a:t>
            </a:fld>
            <a:endParaRPr lang="zh-CN" altLang="en-US"/>
          </a:p>
        </p:txBody>
      </p:sp>
    </p:spTree>
    <p:extLst>
      <p:ext uri="{BB962C8B-B14F-4D97-AF65-F5344CB8AC3E}">
        <p14:creationId xmlns:p14="http://schemas.microsoft.com/office/powerpoint/2010/main" val="5074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2</a:t>
            </a:fld>
            <a:endParaRPr lang="zh-CN" altLang="en-US"/>
          </a:p>
        </p:txBody>
      </p:sp>
    </p:spTree>
    <p:extLst>
      <p:ext uri="{BB962C8B-B14F-4D97-AF65-F5344CB8AC3E}">
        <p14:creationId xmlns:p14="http://schemas.microsoft.com/office/powerpoint/2010/main" val="2349483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3</a:t>
            </a:fld>
            <a:endParaRPr lang="zh-CN" altLang="en-US"/>
          </a:p>
        </p:txBody>
      </p:sp>
    </p:spTree>
    <p:extLst>
      <p:ext uri="{BB962C8B-B14F-4D97-AF65-F5344CB8AC3E}">
        <p14:creationId xmlns:p14="http://schemas.microsoft.com/office/powerpoint/2010/main" val="1402545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4</a:t>
            </a:fld>
            <a:endParaRPr lang="zh-CN" altLang="en-US"/>
          </a:p>
        </p:txBody>
      </p:sp>
    </p:spTree>
    <p:extLst>
      <p:ext uri="{BB962C8B-B14F-4D97-AF65-F5344CB8AC3E}">
        <p14:creationId xmlns:p14="http://schemas.microsoft.com/office/powerpoint/2010/main" val="52443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9</a:t>
            </a:fld>
            <a:endParaRPr lang="zh-CN" altLang="en-US"/>
          </a:p>
        </p:txBody>
      </p:sp>
    </p:spTree>
    <p:extLst>
      <p:ext uri="{BB962C8B-B14F-4D97-AF65-F5344CB8AC3E}">
        <p14:creationId xmlns:p14="http://schemas.microsoft.com/office/powerpoint/2010/main" val="1219984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10</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11</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12</a:t>
            </a:fld>
            <a:endParaRPr lang="zh-CN" altLang="en-US"/>
          </a:p>
        </p:txBody>
      </p:sp>
    </p:spTree>
    <p:extLst>
      <p:ext uri="{BB962C8B-B14F-4D97-AF65-F5344CB8AC3E}">
        <p14:creationId xmlns:p14="http://schemas.microsoft.com/office/powerpoint/2010/main" val="111833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34E503-32AE-4DBC-9559-4FE8355FC012}" type="slidenum">
              <a:rPr lang="zh-CN" altLang="en-US" smtClean="0"/>
              <a:t>13</a:t>
            </a:fld>
            <a:endParaRPr lang="zh-CN" altLang="en-US"/>
          </a:p>
        </p:txBody>
      </p:sp>
    </p:spTree>
    <p:extLst>
      <p:ext uri="{BB962C8B-B14F-4D97-AF65-F5344CB8AC3E}">
        <p14:creationId xmlns:p14="http://schemas.microsoft.com/office/powerpoint/2010/main" val="232844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83284340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668016363"/>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25946668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47466462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9484291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95097393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824520622"/>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5842644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1253468297"/>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73711615"/>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AFD57C2-3A8D-4D53-B58F-A3D53BDF1848}" type="datetimeFigureOut">
              <a:rPr lang="zh-CN" altLang="en-US" smtClean="0"/>
              <a:t>2017/10/20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2690931670"/>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D57C2-3A8D-4D53-B58F-A3D53BDF1848}" type="datetimeFigureOut">
              <a:rPr lang="zh-CN" altLang="en-US" smtClean="0"/>
              <a:t>2017/10/20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BCB53-B17E-47A1-A72E-026C034C6055}" type="slidenum">
              <a:rPr lang="zh-CN" altLang="en-US" smtClean="0"/>
              <a:t>‹#›</a:t>
            </a:fld>
            <a:endParaRPr lang="zh-CN" altLang="en-US"/>
          </a:p>
        </p:txBody>
      </p:sp>
    </p:spTree>
    <p:extLst>
      <p:ext uri="{BB962C8B-B14F-4D97-AF65-F5344CB8AC3E}">
        <p14:creationId xmlns:p14="http://schemas.microsoft.com/office/powerpoint/2010/main" val="3964557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www.chyxx.com/industry/201508/338917.html" TargetMode="Externa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www.qixieke.com/html/article_content/201409/4695dd36a107451db0f55fc859478482.html"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exoskeletonreport.com/2015/10/otherlab-orthotics-a-fundamental-jump-in-technology/" TargetMode="External"/><Relationship Id="rId3" Type="http://schemas.openxmlformats.org/officeDocument/2006/relationships/hyperlink" Target="http://www.cndzz.com/download/4101_0/110234.html" TargetMode="External"/><Relationship Id="rId7" Type="http://schemas.openxmlformats.org/officeDocument/2006/relationships/hyperlink" Target="http://www.wearablerobotics.com/"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www.army-technology.com/features/featuremilitary-exoskeletons-uncovered-ironman-suits-a-concrete-possibility/" TargetMode="External"/><Relationship Id="rId5" Type="http://schemas.openxmlformats.org/officeDocument/2006/relationships/hyperlink" Target="https://www.transparencymarketresearch.com/military-exoskeleton-market.html" TargetMode="External"/><Relationship Id="rId4" Type="http://schemas.openxmlformats.org/officeDocument/2006/relationships/hyperlink" Target="http://exoskeletonreport.com/" TargetMode="External"/><Relationship Id="rId9" Type="http://schemas.openxmlformats.org/officeDocument/2006/relationships/hyperlink" Target="http://exoskeletonreport.com/2015/09/reducing-the-cost-of-exoskeleton-device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archive.roboticschina.com/www.roboticschina.com/ART_8800697829_500003_NT_5502ada3_4.HTM" TargetMode="External"/><Relationship Id="rId3" Type="http://schemas.openxmlformats.org/officeDocument/2006/relationships/hyperlink" Target="http://www.zwbk.org/MyLemmaShow.aspx?lid=289563" TargetMode="External"/><Relationship Id="rId7" Type="http://schemas.openxmlformats.org/officeDocument/2006/relationships/hyperlink" Target="http://www.chyxx.com/industry/201508/338921.html" TargetMode="External"/><Relationship Id="rId2" Type="http://schemas.openxmlformats.org/officeDocument/2006/relationships/hyperlink" Target="http://www.qixieke.com/html/article_content/201409/4695dd36a107451db0f55fc859478482.html" TargetMode="External"/><Relationship Id="rId1" Type="http://schemas.openxmlformats.org/officeDocument/2006/relationships/slideLayout" Target="../slideLayouts/slideLayout7.xml"/><Relationship Id="rId6" Type="http://schemas.openxmlformats.org/officeDocument/2006/relationships/hyperlink" Target="http://news.online.sh.cn/news/gb/content/2017-03/17/content_8314582.htm" TargetMode="External"/><Relationship Id="rId5" Type="http://schemas.openxmlformats.org/officeDocument/2006/relationships/hyperlink" Target="http://www.sh.chinanews.com/kjws/2016-12-02/15406.shtml" TargetMode="External"/><Relationship Id="rId4" Type="http://schemas.openxmlformats.org/officeDocument/2006/relationships/hyperlink" Target="http://www.chyxx.com/industry/201601/380382.html" TargetMode="External"/><Relationship Id="rId9" Type="http://schemas.openxmlformats.org/officeDocument/2006/relationships/hyperlink" Target="http://www.jqr5.com/news/hynews/3258.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exoskeletonreport.com/wp-content/uploads/2016/08/Exoskeleton-Industry-Categories-in-2016-small.png"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4354285" y="1626297"/>
            <a:ext cx="3483429" cy="1015663"/>
          </a:xfrm>
          <a:prstGeom prst="rect">
            <a:avLst/>
          </a:prstGeom>
          <a:noFill/>
        </p:spPr>
        <p:txBody>
          <a:bodyPr wrap="square" rtlCol="0">
            <a:spAutoFit/>
          </a:bodyPr>
          <a:lstStyle/>
          <a:p>
            <a:r>
              <a:rPr lang="en-US" altLang="zh-CN" sz="4000" dirty="0" smtClean="0">
                <a:latin typeface="方正兰亭黑简体" panose="02000000000000000000" pitchFamily="2" charset="-122"/>
                <a:ea typeface="方正兰亭黑简体" panose="02000000000000000000" pitchFamily="2" charset="-122"/>
              </a:rPr>
              <a:t>   </a:t>
            </a:r>
            <a:r>
              <a:rPr lang="zh-CN" altLang="en-US" sz="4000" dirty="0" smtClean="0">
                <a:latin typeface="方正兰亭黑简体" panose="02000000000000000000" pitchFamily="2" charset="-122"/>
                <a:ea typeface="方正兰亭黑简体" panose="02000000000000000000" pitchFamily="2" charset="-122"/>
              </a:rPr>
              <a:t>机械外骨骼</a:t>
            </a:r>
            <a:endParaRPr lang="en-US" altLang="zh-CN" sz="4000" dirty="0" smtClean="0">
              <a:latin typeface="方正兰亭黑简体" panose="02000000000000000000" pitchFamily="2" charset="-122"/>
              <a:ea typeface="方正兰亭黑简体" panose="02000000000000000000" pitchFamily="2" charset="-122"/>
            </a:endParaRPr>
          </a:p>
          <a:p>
            <a:r>
              <a:rPr lang="en-US" altLang="zh-CN" sz="2000" dirty="0" smtClean="0">
                <a:latin typeface="方正兰亭黑简体" panose="02000000000000000000" pitchFamily="2" charset="-122"/>
                <a:ea typeface="方正兰亭黑简体" panose="02000000000000000000" pitchFamily="2" charset="-122"/>
              </a:rPr>
              <a:t>       Powered exoskeleton</a:t>
            </a:r>
            <a:endParaRPr lang="zh-CN" altLang="en-US" sz="2000" dirty="0">
              <a:latin typeface="方正兰亭黑简体" panose="02000000000000000000" pitchFamily="2" charset="-122"/>
              <a:ea typeface="方正兰亭黑简体" panose="02000000000000000000" pitchFamily="2" charset="-122"/>
            </a:endParaRPr>
          </a:p>
        </p:txBody>
      </p:sp>
      <p:sp>
        <p:nvSpPr>
          <p:cNvPr id="7" name="文本框 6"/>
          <p:cNvSpPr txBox="1"/>
          <p:nvPr/>
        </p:nvSpPr>
        <p:spPr>
          <a:xfrm>
            <a:off x="2867025" y="4332931"/>
            <a:ext cx="6705672" cy="338554"/>
          </a:xfrm>
          <a:prstGeom prst="rect">
            <a:avLst/>
          </a:prstGeom>
          <a:noFill/>
        </p:spPr>
        <p:txBody>
          <a:bodyPr wrap="square" rtlCol="0">
            <a:spAutoFit/>
          </a:bodyPr>
          <a:lstStyle/>
          <a:p>
            <a:pPr algn="ctr"/>
            <a:r>
              <a:rPr lang="zh-CN" altLang="en-US" sz="1600" dirty="0" smtClean="0"/>
              <a:t>第二小组：张晨，汤子汉，陈灵灵，王星雪，刘畅，杨松瑜，向佳璇</a:t>
            </a:r>
            <a:endParaRPr lang="zh-CN" altLang="en-US" sz="1600" dirty="0"/>
          </a:p>
        </p:txBody>
      </p:sp>
      <p:cxnSp>
        <p:nvCxnSpPr>
          <p:cNvPr id="9" name="直接连接符 8"/>
          <p:cNvCxnSpPr/>
          <p:nvPr/>
        </p:nvCxnSpPr>
        <p:spPr>
          <a:xfrm>
            <a:off x="3072827" y="2087188"/>
            <a:ext cx="1524000" cy="0"/>
          </a:xfrm>
          <a:prstGeom prst="line">
            <a:avLst/>
          </a:prstGeom>
          <a:ln w="28575">
            <a:solidFill>
              <a:schemeClr val="tx1">
                <a:lumMod val="85000"/>
                <a:lumOff val="15000"/>
              </a:schemeClr>
            </a:solidFill>
            <a:tailEnd type="ova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7674273" y="2087188"/>
            <a:ext cx="1524000" cy="0"/>
          </a:xfrm>
          <a:prstGeom prst="line">
            <a:avLst/>
          </a:prstGeom>
          <a:ln w="28575">
            <a:solidFill>
              <a:schemeClr val="tx1">
                <a:lumMod val="85000"/>
                <a:lumOff val="15000"/>
              </a:schemeClr>
            </a:solidFill>
            <a:headEnd type="oval"/>
            <a:tailEnd type="none"/>
          </a:ln>
        </p:spPr>
        <p:style>
          <a:lnRef idx="1">
            <a:schemeClr val="dk1"/>
          </a:lnRef>
          <a:fillRef idx="0">
            <a:schemeClr val="dk1"/>
          </a:fillRef>
          <a:effectRef idx="0">
            <a:schemeClr val="dk1"/>
          </a:effectRef>
          <a:fontRef idx="minor">
            <a:schemeClr val="tx1"/>
          </a:fontRef>
        </p:style>
      </p:cxnSp>
      <p:grpSp>
        <p:nvGrpSpPr>
          <p:cNvPr id="2" name="组合 1"/>
          <p:cNvGrpSpPr/>
          <p:nvPr/>
        </p:nvGrpSpPr>
        <p:grpSpPr>
          <a:xfrm>
            <a:off x="7425028" y="3810487"/>
            <a:ext cx="1901372" cy="369332"/>
            <a:chOff x="5131946" y="2516828"/>
            <a:chExt cx="1901372" cy="369332"/>
          </a:xfrm>
        </p:grpSpPr>
        <p:sp>
          <p:nvSpPr>
            <p:cNvPr id="15" name="文本框 14"/>
            <p:cNvSpPr txBox="1"/>
            <p:nvPr/>
          </p:nvSpPr>
          <p:spPr>
            <a:xfrm>
              <a:off x="5131946" y="2516828"/>
              <a:ext cx="1901372" cy="369332"/>
            </a:xfrm>
            <a:prstGeom prst="rect">
              <a:avLst/>
            </a:prstGeom>
            <a:noFill/>
          </p:spPr>
          <p:txBody>
            <a:bodyPr wrap="square" rtlCol="0">
              <a:spAutoFit/>
            </a:bodyPr>
            <a:lstStyle/>
            <a:p>
              <a:r>
                <a:rPr lang="zh-CN" altLang="en-US" dirty="0"/>
                <a:t>汇报人</a:t>
              </a:r>
              <a:r>
                <a:rPr lang="zh-CN" altLang="en-US" dirty="0" smtClean="0"/>
                <a:t>：张晨</a:t>
              </a:r>
              <a:endParaRPr lang="zh-CN" altLang="en-US" dirty="0"/>
            </a:p>
          </p:txBody>
        </p:sp>
        <p:sp>
          <p:nvSpPr>
            <p:cNvPr id="18" name="圆角矩形 17"/>
            <p:cNvSpPr/>
            <p:nvPr/>
          </p:nvSpPr>
          <p:spPr>
            <a:xfrm>
              <a:off x="5145314" y="2516828"/>
              <a:ext cx="1763486" cy="369332"/>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6520" t="106" r="6577" b="28166"/>
          <a:stretch/>
        </p:blipFill>
        <p:spPr>
          <a:xfrm rot="16578016">
            <a:off x="4890654" y="1338925"/>
            <a:ext cx="5313281" cy="9618322"/>
          </a:xfrm>
          <a:prstGeom prst="rect">
            <a:avLst/>
          </a:prstGeom>
        </p:spPr>
      </p:pic>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59146" t="32971" r="6577" b="40923"/>
          <a:stretch/>
        </p:blipFill>
        <p:spPr>
          <a:xfrm rot="19653031">
            <a:off x="-274316" y="4397759"/>
            <a:ext cx="3883014" cy="3500654"/>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38405" t="30018" r="16631" b="42617"/>
          <a:stretch/>
        </p:blipFill>
        <p:spPr>
          <a:xfrm rot="17806229">
            <a:off x="2296814" y="5767747"/>
            <a:ext cx="5093710" cy="3669476"/>
          </a:xfrm>
          <a:prstGeom prst="rect">
            <a:avLst/>
          </a:prstGeom>
        </p:spPr>
      </p:pic>
    </p:spTree>
    <p:extLst>
      <p:ext uri="{BB962C8B-B14F-4D97-AF65-F5344CB8AC3E}">
        <p14:creationId xmlns:p14="http://schemas.microsoft.com/office/powerpoint/2010/main" val="130233969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180769" y="4531964"/>
            <a:ext cx="5704711" cy="5849317"/>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生活</a:t>
            </a:r>
            <a:endParaRPr lang="en-US" altLang="zh-CN"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endParaRPr>
          </a:p>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市场需求</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20" name="文本框 19"/>
          <p:cNvSpPr txBox="1"/>
          <p:nvPr/>
        </p:nvSpPr>
        <p:spPr>
          <a:xfrm>
            <a:off x="4366204" y="463112"/>
            <a:ext cx="6666921" cy="1413720"/>
          </a:xfrm>
          <a:prstGeom prst="rect">
            <a:avLst/>
          </a:prstGeom>
          <a:noFill/>
        </p:spPr>
        <p:txBody>
          <a:bodyPr wrap="square" rtlCol="0">
            <a:spAutoFit/>
          </a:bodyPr>
          <a:lstStyle/>
          <a:p>
            <a:pPr>
              <a:lnSpc>
                <a:spcPct val="120000"/>
              </a:lnSpc>
            </a:pPr>
            <a:r>
              <a:rPr lang="en-US" altLang="zh-CN" sz="2400" dirty="0">
                <a:latin typeface="方正兰亭黑简体" panose="02000000000000000000" pitchFamily="2" charset="-122"/>
                <a:ea typeface="方正兰亭黑简体" panose="02000000000000000000" pitchFamily="2" charset="-122"/>
              </a:rPr>
              <a:t>1.</a:t>
            </a:r>
            <a:r>
              <a:rPr lang="zh-CN" altLang="en-US" sz="2400" dirty="0">
                <a:latin typeface="方正兰亭黑简体" panose="02000000000000000000" pitchFamily="2" charset="-122"/>
                <a:ea typeface="方正兰亭黑简体" panose="02000000000000000000" pitchFamily="2" charset="-122"/>
              </a:rPr>
              <a:t>肢体残疾在残疾人中比例最高</a:t>
            </a:r>
          </a:p>
          <a:p>
            <a:pPr>
              <a:lnSpc>
                <a:spcPct val="120000"/>
              </a:lnSpc>
            </a:pPr>
            <a:endParaRPr lang="zh-CN" altLang="en-US" sz="1600" dirty="0">
              <a:latin typeface="方正兰亭黑简体" panose="02000000000000000000" pitchFamily="2" charset="-122"/>
              <a:ea typeface="方正兰亭黑简体" panose="02000000000000000000" pitchFamily="2" charset="-122"/>
            </a:endParaRPr>
          </a:p>
          <a:p>
            <a:pPr>
              <a:lnSpc>
                <a:spcPct val="120000"/>
              </a:lnSpc>
            </a:pPr>
            <a:r>
              <a:rPr lang="zh-CN" altLang="en-US" sz="1600" dirty="0">
                <a:latin typeface="方正兰亭黑简体" panose="02000000000000000000" pitchFamily="2" charset="-122"/>
                <a:ea typeface="方正兰亭黑简体" panose="02000000000000000000" pitchFamily="2" charset="-122"/>
              </a:rPr>
              <a:t>  </a:t>
            </a:r>
            <a:r>
              <a:rPr lang="zh-CN" altLang="en-US" sz="1600" dirty="0">
                <a:latin typeface="微软雅黑"/>
                <a:ea typeface="微软雅黑"/>
                <a:cs typeface="微软雅黑"/>
              </a:rPr>
              <a:t>第二次全国抽样调查中我国残疾人总数达</a:t>
            </a:r>
            <a:r>
              <a:rPr lang="en-US" altLang="zh-CN" sz="1600" dirty="0">
                <a:latin typeface="微软雅黑"/>
                <a:ea typeface="微软雅黑"/>
                <a:cs typeface="微软雅黑"/>
              </a:rPr>
              <a:t>8502</a:t>
            </a:r>
            <a:r>
              <a:rPr lang="zh-CN" altLang="en-US" sz="1600" dirty="0">
                <a:latin typeface="微软雅黑"/>
                <a:ea typeface="微软雅黑"/>
                <a:cs typeface="微软雅黑"/>
              </a:rPr>
              <a:t>万，其中肢体残疾</a:t>
            </a:r>
            <a:r>
              <a:rPr lang="en-US" altLang="zh-CN" sz="1600" dirty="0">
                <a:latin typeface="微软雅黑"/>
                <a:ea typeface="微软雅黑"/>
                <a:cs typeface="微软雅黑"/>
              </a:rPr>
              <a:t>2472</a:t>
            </a:r>
            <a:r>
              <a:rPr lang="zh-CN" altLang="en-US" sz="1600" dirty="0">
                <a:latin typeface="微软雅黑"/>
                <a:ea typeface="微软雅黑"/>
                <a:cs typeface="微软雅黑"/>
              </a:rPr>
              <a:t>万，占比</a:t>
            </a:r>
            <a:r>
              <a:rPr lang="en-US" altLang="zh-CN" sz="1600" dirty="0">
                <a:latin typeface="微软雅黑"/>
                <a:ea typeface="微软雅黑"/>
                <a:cs typeface="微软雅黑"/>
              </a:rPr>
              <a:t>29%</a:t>
            </a:r>
            <a:r>
              <a:rPr lang="zh-CN" altLang="en-US" sz="1600" dirty="0">
                <a:latin typeface="微软雅黑"/>
                <a:ea typeface="微软雅黑"/>
                <a:cs typeface="微软雅黑"/>
              </a:rPr>
              <a:t>位居首位</a:t>
            </a:r>
            <a:r>
              <a:rPr lang="zh-CN" altLang="en-US" sz="1600" dirty="0" smtClean="0">
                <a:latin typeface="微软雅黑"/>
                <a:ea typeface="微软雅黑"/>
                <a:cs typeface="微软雅黑"/>
              </a:rPr>
              <a:t>。</a:t>
            </a:r>
            <a:endParaRPr lang="zh-CN" altLang="en-US" sz="1600" dirty="0">
              <a:latin typeface="微软雅黑"/>
              <a:ea typeface="微软雅黑"/>
              <a:cs typeface="微软雅黑"/>
            </a:endParaRPr>
          </a:p>
        </p:txBody>
      </p:sp>
      <p:sp>
        <p:nvSpPr>
          <p:cNvPr id="8" name="矩形 7"/>
          <p:cNvSpPr/>
          <p:nvPr/>
        </p:nvSpPr>
        <p:spPr>
          <a:xfrm>
            <a:off x="434839" y="1822376"/>
            <a:ext cx="5730875" cy="2000548"/>
          </a:xfrm>
          <a:prstGeom prst="rect">
            <a:avLst/>
          </a:prstGeom>
        </p:spPr>
        <p:txBody>
          <a:bodyPr wrap="square">
            <a:spAutoFit/>
          </a:bodyPr>
          <a:lstStyle/>
          <a:p>
            <a:r>
              <a:rPr lang="en-US" altLang="zh-CN" sz="2400" dirty="0">
                <a:latin typeface="微软雅黑"/>
                <a:ea typeface="微软雅黑"/>
                <a:cs typeface="微软雅黑"/>
              </a:rPr>
              <a:t>2.</a:t>
            </a:r>
            <a:r>
              <a:rPr lang="zh-CN" altLang="en-US" sz="2400" dirty="0">
                <a:latin typeface="微软雅黑"/>
                <a:ea typeface="微软雅黑"/>
                <a:cs typeface="微软雅黑"/>
              </a:rPr>
              <a:t>人口老龄化</a:t>
            </a:r>
          </a:p>
          <a:p>
            <a:endParaRPr lang="zh-CN" altLang="en-US" dirty="0">
              <a:latin typeface="微软雅黑"/>
              <a:ea typeface="微软雅黑"/>
              <a:cs typeface="微软雅黑"/>
            </a:endParaRPr>
          </a:p>
          <a:p>
            <a:r>
              <a:rPr lang="zh-CN" altLang="en-US" dirty="0">
                <a:latin typeface="微软雅黑"/>
                <a:ea typeface="微软雅黑"/>
                <a:cs typeface="微软雅黑"/>
              </a:rPr>
              <a:t>  </a:t>
            </a:r>
            <a:r>
              <a:rPr lang="zh-CN" altLang="en-US" sz="1600" dirty="0">
                <a:latin typeface="微软雅黑"/>
                <a:ea typeface="微软雅黑"/>
                <a:cs typeface="微软雅黑"/>
              </a:rPr>
              <a:t>根据全国老龄委办公室提供的数据，</a:t>
            </a:r>
            <a:r>
              <a:rPr lang="en-US" altLang="zh-CN" sz="1600" dirty="0">
                <a:latin typeface="微软雅黑"/>
                <a:ea typeface="微软雅黑"/>
                <a:cs typeface="微软雅黑"/>
              </a:rPr>
              <a:t>2014 </a:t>
            </a:r>
            <a:r>
              <a:rPr lang="zh-CN" altLang="en-US" sz="1600" dirty="0">
                <a:latin typeface="微软雅黑"/>
                <a:ea typeface="微软雅黑"/>
                <a:cs typeface="微软雅黑"/>
              </a:rPr>
              <a:t>年，我国</a:t>
            </a:r>
            <a:r>
              <a:rPr lang="en-US" altLang="zh-CN" sz="1600" dirty="0">
                <a:latin typeface="微软雅黑"/>
                <a:ea typeface="微软雅黑"/>
                <a:cs typeface="微软雅黑"/>
              </a:rPr>
              <a:t>60 </a:t>
            </a:r>
            <a:r>
              <a:rPr lang="zh-CN" altLang="en-US" sz="1600" dirty="0">
                <a:latin typeface="微软雅黑"/>
                <a:ea typeface="微软雅黑"/>
                <a:cs typeface="微软雅黑"/>
              </a:rPr>
              <a:t>岁以上老年人口将突破</a:t>
            </a:r>
            <a:r>
              <a:rPr lang="en-US" altLang="zh-CN" sz="1600" dirty="0">
                <a:latin typeface="微软雅黑"/>
                <a:ea typeface="微软雅黑"/>
                <a:cs typeface="微软雅黑"/>
              </a:rPr>
              <a:t>2 </a:t>
            </a:r>
            <a:r>
              <a:rPr lang="zh-CN" altLang="en-US" sz="1600" dirty="0">
                <a:latin typeface="微软雅黑"/>
                <a:ea typeface="微软雅黑"/>
                <a:cs typeface="微软雅黑"/>
              </a:rPr>
              <a:t>亿，</a:t>
            </a:r>
            <a:r>
              <a:rPr lang="en-US" altLang="zh-CN" sz="1600" dirty="0">
                <a:latin typeface="微软雅黑"/>
                <a:ea typeface="微软雅黑"/>
                <a:cs typeface="微软雅黑"/>
              </a:rPr>
              <a:t>2033 </a:t>
            </a:r>
            <a:r>
              <a:rPr lang="zh-CN" altLang="en-US" sz="1600" dirty="0">
                <a:latin typeface="微软雅黑"/>
                <a:ea typeface="微软雅黑"/>
                <a:cs typeface="微软雅黑"/>
              </a:rPr>
              <a:t>年前后将翻番到</a:t>
            </a:r>
            <a:r>
              <a:rPr lang="en-US" altLang="zh-CN" sz="1600" dirty="0">
                <a:latin typeface="微软雅黑"/>
                <a:ea typeface="微软雅黑"/>
                <a:cs typeface="微软雅黑"/>
              </a:rPr>
              <a:t>4 </a:t>
            </a:r>
            <a:r>
              <a:rPr lang="zh-CN" altLang="en-US" sz="1600" dirty="0">
                <a:latin typeface="微软雅黑"/>
                <a:ea typeface="微软雅黑"/>
                <a:cs typeface="微软雅黑"/>
              </a:rPr>
              <a:t>亿</a:t>
            </a:r>
            <a:r>
              <a:rPr lang="zh-CN" altLang="en-US" sz="1600" dirty="0" smtClean="0">
                <a:latin typeface="微软雅黑"/>
                <a:ea typeface="微软雅黑"/>
                <a:cs typeface="微软雅黑"/>
              </a:rPr>
              <a:t>，到</a:t>
            </a:r>
            <a:r>
              <a:rPr lang="en-US" altLang="zh-CN" sz="1600" dirty="0">
                <a:latin typeface="微软雅黑"/>
                <a:ea typeface="微软雅黑"/>
                <a:cs typeface="微软雅黑"/>
              </a:rPr>
              <a:t>2050 </a:t>
            </a:r>
            <a:r>
              <a:rPr lang="zh-CN" altLang="en-US" sz="1600" dirty="0">
                <a:latin typeface="微软雅黑"/>
                <a:ea typeface="微软雅黑"/>
                <a:cs typeface="微软雅黑"/>
              </a:rPr>
              <a:t>年左右，老年人口将达到全国人口的三分之一</a:t>
            </a:r>
            <a:r>
              <a:rPr lang="zh-CN" altLang="en-US" sz="1600" dirty="0" smtClean="0">
                <a:latin typeface="微软雅黑"/>
                <a:ea typeface="微软雅黑"/>
                <a:cs typeface="微软雅黑"/>
              </a:rPr>
              <a:t>。医疗外骨骼机器人能帮</a:t>
            </a:r>
            <a:r>
              <a:rPr lang="zh-CN" altLang="en-US" sz="1600" dirty="0">
                <a:latin typeface="微软雅黑"/>
                <a:ea typeface="微软雅黑"/>
                <a:cs typeface="微软雅黑"/>
              </a:rPr>
              <a:t>助老年人重新获得自理能力，老龄化将成为医疗外骨骼机器人增长的动因之一。</a:t>
            </a:r>
          </a:p>
        </p:txBody>
      </p:sp>
      <p:pic>
        <p:nvPicPr>
          <p:cNvPr id="19" name="图片 18" descr="IMG_256"/>
          <p:cNvPicPr/>
          <p:nvPr/>
        </p:nvPicPr>
        <p:blipFill>
          <a:blip r:embed="rId5"/>
          <a:stretch>
            <a:fillRect/>
          </a:stretch>
        </p:blipFill>
        <p:spPr>
          <a:xfrm>
            <a:off x="7544693" y="1803421"/>
            <a:ext cx="3674875" cy="2628222"/>
          </a:xfrm>
          <a:prstGeom prst="rect">
            <a:avLst/>
          </a:prstGeom>
          <a:noFill/>
          <a:ln w="9525">
            <a:noFill/>
          </a:ln>
        </p:spPr>
      </p:pic>
      <p:pic>
        <p:nvPicPr>
          <p:cNvPr id="22" name="图片 21" descr="IMG_256"/>
          <p:cNvPicPr/>
          <p:nvPr/>
        </p:nvPicPr>
        <p:blipFill>
          <a:blip r:embed="rId6"/>
          <a:stretch>
            <a:fillRect/>
          </a:stretch>
        </p:blipFill>
        <p:spPr>
          <a:xfrm>
            <a:off x="812969" y="3922254"/>
            <a:ext cx="4812632" cy="2783883"/>
          </a:xfrm>
          <a:prstGeom prst="rect">
            <a:avLst/>
          </a:prstGeom>
          <a:noFill/>
          <a:ln w="9525">
            <a:noFill/>
          </a:ln>
        </p:spPr>
      </p:pic>
    </p:spTree>
    <p:extLst>
      <p:ext uri="{BB962C8B-B14F-4D97-AF65-F5344CB8AC3E}">
        <p14:creationId xmlns:p14="http://schemas.microsoft.com/office/powerpoint/2010/main" val="22070885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96000" y="2628734"/>
            <a:ext cx="6567055" cy="6219825"/>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行业政策环境</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6" name="矩形 5"/>
          <p:cNvSpPr/>
          <p:nvPr/>
        </p:nvSpPr>
        <p:spPr>
          <a:xfrm>
            <a:off x="4138194" y="422650"/>
            <a:ext cx="6096000" cy="1569660"/>
          </a:xfrm>
          <a:prstGeom prst="rect">
            <a:avLst/>
          </a:prstGeom>
        </p:spPr>
        <p:txBody>
          <a:bodyPr>
            <a:spAutoFit/>
          </a:bodyPr>
          <a:lstStyle/>
          <a:p>
            <a:r>
              <a:rPr lang="zh-CN" altLang="en-US" sz="2400" dirty="0"/>
              <a:t>美国</a:t>
            </a:r>
          </a:p>
          <a:p>
            <a:endParaRPr lang="zh-CN" altLang="en-US" dirty="0"/>
          </a:p>
          <a:p>
            <a:r>
              <a:rPr lang="zh-CN" altLang="en-US" dirty="0" smtClean="0"/>
              <a:t>美国退伍军人事务部于美国时间</a:t>
            </a:r>
            <a:r>
              <a:rPr lang="en-US" altLang="zh-CN" dirty="0"/>
              <a:t>12</a:t>
            </a:r>
            <a:r>
              <a:rPr lang="zh-CN" altLang="en-US" dirty="0"/>
              <a:t>月</a:t>
            </a:r>
            <a:r>
              <a:rPr lang="en-US" altLang="zh-CN" dirty="0"/>
              <a:t>17</a:t>
            </a:r>
            <a:r>
              <a:rPr lang="zh-CN" altLang="en-US" dirty="0"/>
              <a:t>日发布了一项新的全国性政策：将为符合条件的患有脊髓损伤的老兵提供</a:t>
            </a:r>
            <a:r>
              <a:rPr lang="en-US" altLang="zh-CN" dirty="0" err="1"/>
              <a:t>Rewalk</a:t>
            </a:r>
            <a:r>
              <a:rPr lang="zh-CN" altLang="en-US" dirty="0"/>
              <a:t>外骨骼机器人的评估，训练和配备</a:t>
            </a:r>
            <a:r>
              <a:rPr lang="zh-CN" altLang="en-US" dirty="0" smtClean="0"/>
              <a:t>。</a:t>
            </a:r>
            <a:endParaRPr lang="zh-CN" altLang="en-US" dirty="0"/>
          </a:p>
        </p:txBody>
      </p:sp>
      <p:pic>
        <p:nvPicPr>
          <p:cNvPr id="15" name="图片 14" descr="图片1"/>
          <p:cNvPicPr/>
          <p:nvPr/>
        </p:nvPicPr>
        <p:blipFill>
          <a:blip r:embed="rId5"/>
          <a:stretch>
            <a:fillRect/>
          </a:stretch>
        </p:blipFill>
        <p:spPr>
          <a:xfrm>
            <a:off x="488148" y="2885399"/>
            <a:ext cx="5432275" cy="3183237"/>
          </a:xfrm>
          <a:prstGeom prst="rect">
            <a:avLst/>
          </a:prstGeom>
        </p:spPr>
      </p:pic>
    </p:spTree>
    <p:extLst>
      <p:ext uri="{BB962C8B-B14F-4D97-AF65-F5344CB8AC3E}">
        <p14:creationId xmlns:p14="http://schemas.microsoft.com/office/powerpoint/2010/main" val="40024689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952554" y="1450947"/>
            <a:ext cx="8153037" cy="2430858"/>
          </a:xfrm>
          <a:prstGeom prst="rect">
            <a:avLst/>
          </a:prstGeom>
          <a:noFill/>
        </p:spPr>
        <p:txBody>
          <a:bodyPr wrap="square" rtlCol="0">
            <a:spAutoFit/>
          </a:bodyPr>
          <a:lstStyle/>
          <a:p>
            <a:pPr>
              <a:lnSpc>
                <a:spcPct val="120000"/>
              </a:lnSpc>
            </a:pPr>
            <a:endParaRPr lang="en-US" altLang="zh-CN" sz="1600" dirty="0" smtClean="0">
              <a:latin typeface="方正兰亭黑简体" panose="02000000000000000000" pitchFamily="2" charset="-122"/>
              <a:ea typeface="方正兰亭黑简体" panose="02000000000000000000" pitchFamily="2" charset="-122"/>
            </a:endParaRPr>
          </a:p>
          <a:p>
            <a:pPr>
              <a:lnSpc>
                <a:spcPct val="120000"/>
              </a:lnSpc>
            </a:pPr>
            <a:r>
              <a:rPr lang="zh-CN" altLang="en-US" sz="1600" dirty="0" smtClean="0">
                <a:latin typeface="方正兰亭黑简体" panose="02000000000000000000" pitchFamily="2" charset="-122"/>
                <a:ea typeface="方正兰亭黑简体" panose="02000000000000000000" pitchFamily="2" charset="-122"/>
              </a:rPr>
              <a:t>据</a:t>
            </a:r>
            <a:r>
              <a:rPr lang="zh-CN" altLang="en-US" sz="1600" dirty="0">
                <a:latin typeface="方正兰亭黑简体" panose="02000000000000000000" pitchFamily="2" charset="-122"/>
                <a:ea typeface="方正兰亭黑简体" panose="02000000000000000000" pitchFamily="2" charset="-122"/>
              </a:rPr>
              <a:t>工作基金会联盟统计，欧盟有四千四百万工人患有因工作引发的</a:t>
            </a:r>
            <a:r>
              <a:rPr lang="zh-CN" altLang="en-US" sz="1600" b="1" dirty="0">
                <a:latin typeface="方正兰亭黑简体" panose="02000000000000000000" pitchFamily="2" charset="-122"/>
                <a:ea typeface="方正兰亭黑简体" panose="02000000000000000000" pitchFamily="2" charset="-122"/>
              </a:rPr>
              <a:t>肌肉骨骼疾病</a:t>
            </a:r>
            <a:r>
              <a:rPr lang="zh-CN" altLang="en-US" sz="1600" dirty="0">
                <a:latin typeface="方正兰亭黑简体" panose="02000000000000000000" pitchFamily="2" charset="-122"/>
                <a:ea typeface="方正兰亭黑简体" panose="02000000000000000000" pitchFamily="2" charset="-122"/>
              </a:rPr>
              <a:t>。美国劳工统计局</a:t>
            </a:r>
            <a:r>
              <a:rPr lang="en-US" altLang="zh-CN" sz="1600" dirty="0">
                <a:latin typeface="方正兰亭黑简体" panose="02000000000000000000" pitchFamily="2" charset="-122"/>
                <a:ea typeface="方正兰亭黑简体" panose="02000000000000000000" pitchFamily="2" charset="-122"/>
              </a:rPr>
              <a:t>(Bureau of Labor Statistics)</a:t>
            </a:r>
            <a:r>
              <a:rPr lang="zh-CN" altLang="en-US" sz="1600" dirty="0">
                <a:latin typeface="方正兰亭黑简体" panose="02000000000000000000" pitchFamily="2" charset="-122"/>
                <a:ea typeface="方正兰亭黑简体" panose="02000000000000000000" pitchFamily="2" charset="-122"/>
              </a:rPr>
              <a:t>数据显示：仅</a:t>
            </a:r>
            <a:r>
              <a:rPr lang="en-US" altLang="zh-CN" sz="1600" dirty="0">
                <a:latin typeface="方正兰亭黑简体" panose="02000000000000000000" pitchFamily="2" charset="-122"/>
                <a:ea typeface="方正兰亭黑简体" panose="02000000000000000000" pitchFamily="2" charset="-122"/>
              </a:rPr>
              <a:t>2013 </a:t>
            </a:r>
            <a:r>
              <a:rPr lang="zh-CN" altLang="en-US" sz="1600" dirty="0">
                <a:latin typeface="方正兰亭黑简体" panose="02000000000000000000" pitchFamily="2" charset="-122"/>
                <a:ea typeface="方正兰亭黑简体" panose="02000000000000000000" pitchFamily="2" charset="-122"/>
              </a:rPr>
              <a:t>年美国制造业就有</a:t>
            </a:r>
            <a:r>
              <a:rPr lang="en-US" altLang="zh-CN" sz="1600" dirty="0">
                <a:latin typeface="方正兰亭黑简体" panose="02000000000000000000" pitchFamily="2" charset="-122"/>
                <a:ea typeface="方正兰亭黑简体" panose="02000000000000000000" pitchFamily="2" charset="-122"/>
              </a:rPr>
              <a:t>476700 </a:t>
            </a:r>
            <a:r>
              <a:rPr lang="zh-CN" altLang="en-US" sz="1600" dirty="0">
                <a:latin typeface="方正兰亭黑简体" panose="02000000000000000000" pitchFamily="2" charset="-122"/>
                <a:ea typeface="方正兰亭黑简体" panose="02000000000000000000" pitchFamily="2" charset="-122"/>
              </a:rPr>
              <a:t>起非致死性职业伤害和疾病，虽然，与往年相比，制造业职业安全统计数据已经有所改善，但是，仍然非常严峻。而其中，重复性压迫性损伤每年都将引起不低于</a:t>
            </a:r>
            <a:r>
              <a:rPr lang="en-US" altLang="zh-CN" sz="1600" dirty="0">
                <a:latin typeface="方正兰亭黑简体" panose="02000000000000000000" pitchFamily="2" charset="-122"/>
                <a:ea typeface="方正兰亭黑简体" panose="02000000000000000000" pitchFamily="2" charset="-122"/>
              </a:rPr>
              <a:t>200 </a:t>
            </a:r>
            <a:r>
              <a:rPr lang="zh-CN" altLang="en-US" sz="1600" dirty="0">
                <a:latin typeface="方正兰亭黑简体" panose="02000000000000000000" pitchFamily="2" charset="-122"/>
                <a:ea typeface="方正兰亭黑简体" panose="02000000000000000000" pitchFamily="2" charset="-122"/>
              </a:rPr>
              <a:t>亿美元的损失，同时，这个损失还不包括熟练工人转岗而引起的高昂人力成本。近</a:t>
            </a:r>
            <a:r>
              <a:rPr lang="en-US" altLang="zh-CN" sz="1600" dirty="0">
                <a:latin typeface="方正兰亭黑简体" panose="02000000000000000000" pitchFamily="2" charset="-122"/>
                <a:ea typeface="方正兰亭黑简体" panose="02000000000000000000" pitchFamily="2" charset="-122"/>
              </a:rPr>
              <a:t>2013 </a:t>
            </a:r>
            <a:r>
              <a:rPr lang="zh-CN" altLang="en-US" sz="1600" dirty="0">
                <a:latin typeface="方正兰亭黑简体" panose="02000000000000000000" pitchFamily="2" charset="-122"/>
                <a:ea typeface="方正兰亭黑简体" panose="02000000000000000000" pitchFamily="2" charset="-122"/>
              </a:rPr>
              <a:t>年在建筑行业就有有</a:t>
            </a:r>
            <a:r>
              <a:rPr lang="en-US" altLang="zh-CN" sz="1600" dirty="0">
                <a:latin typeface="方正兰亭黑简体" panose="02000000000000000000" pitchFamily="2" charset="-122"/>
                <a:ea typeface="方正兰亭黑简体" panose="02000000000000000000" pitchFamily="2" charset="-122"/>
              </a:rPr>
              <a:t>203000 </a:t>
            </a:r>
            <a:r>
              <a:rPr lang="zh-CN" altLang="en-US" sz="1600" dirty="0">
                <a:latin typeface="方正兰亭黑简体" panose="02000000000000000000" pitchFamily="2" charset="-122"/>
                <a:ea typeface="方正兰亭黑简体" panose="02000000000000000000" pitchFamily="2" charset="-122"/>
              </a:rPr>
              <a:t>例非致死性职业伤害和疾病。外骨骼机器人将成为帮助工业工人更加有效的避免伤害、更加高效的适应高强度、高机械化生产作业的最佳帮手。</a:t>
            </a:r>
          </a:p>
        </p:txBody>
      </p:sp>
      <p:grpSp>
        <p:nvGrpSpPr>
          <p:cNvPr id="2" name="组合 1"/>
          <p:cNvGrpSpPr/>
          <p:nvPr/>
        </p:nvGrpSpPr>
        <p:grpSpPr>
          <a:xfrm>
            <a:off x="7835153" y="3974353"/>
            <a:ext cx="4827902" cy="4874206"/>
            <a:chOff x="6096000" y="2628734"/>
            <a:chExt cx="6567055" cy="6219825"/>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33819" y="2628734"/>
              <a:ext cx="6267450" cy="6219825"/>
            </a:xfrm>
            <a:prstGeom prst="ellipse">
              <a:avLst/>
            </a:prstGeom>
          </p:spPr>
        </p:pic>
        <p:sp>
          <p:nvSpPr>
            <p:cNvPr id="4" name="椭圆 3"/>
            <p:cNvSpPr/>
            <p:nvPr/>
          </p:nvSpPr>
          <p:spPr>
            <a:xfrm>
              <a:off x="6096000" y="2628734"/>
              <a:ext cx="6567055" cy="6012873"/>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3" name="直接连接符 12"/>
          <p:cNvCxnSpPr/>
          <p:nvPr/>
        </p:nvCxnSpPr>
        <p:spPr>
          <a:xfrm flipH="1">
            <a:off x="648885" y="-17999"/>
            <a:ext cx="1" cy="15281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885" y="-14335"/>
            <a:ext cx="902824" cy="1015663"/>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工业市场需求</a:t>
            </a:r>
            <a:endParaRPr lang="en-US" altLang="zh-CN"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sp>
        <p:nvSpPr>
          <p:cNvPr id="3" name="矩形 2"/>
          <p:cNvSpPr/>
          <p:nvPr/>
        </p:nvSpPr>
        <p:spPr>
          <a:xfrm>
            <a:off x="640277" y="5908841"/>
            <a:ext cx="5445233" cy="369332"/>
          </a:xfrm>
          <a:prstGeom prst="rect">
            <a:avLst/>
          </a:prstGeom>
        </p:spPr>
        <p:txBody>
          <a:bodyPr wrap="none">
            <a:spAutoFit/>
          </a:bodyPr>
          <a:lstStyle/>
          <a:p>
            <a:r>
              <a:rPr lang="en-US" altLang="zh-CN" dirty="0">
                <a:hlinkClick r:id="rId5"/>
              </a:rPr>
              <a:t>http://www.chyxx.com/industry/201508/338917.html</a:t>
            </a:r>
            <a:endParaRPr lang="zh-CN" altLang="zh-CN" dirty="0"/>
          </a:p>
        </p:txBody>
      </p:sp>
    </p:spTree>
    <p:extLst>
      <p:ext uri="{BB962C8B-B14F-4D97-AF65-F5344CB8AC3E}">
        <p14:creationId xmlns:p14="http://schemas.microsoft.com/office/powerpoint/2010/main" val="2207088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14" presetClass="entr" presetSubtype="5" fill="hold" grpId="0" nodeType="withEffect">
                                  <p:stCondLst>
                                    <p:cond delay="1700"/>
                                  </p:stCondLst>
                                  <p:childTnLst>
                                    <p:set>
                                      <p:cBhvr>
                                        <p:cTn id="9" dur="1" fill="hold">
                                          <p:stCondLst>
                                            <p:cond delay="0"/>
                                          </p:stCondLst>
                                        </p:cTn>
                                        <p:tgtEl>
                                          <p:spTgt spid="18"/>
                                        </p:tgtEl>
                                        <p:attrNameLst>
                                          <p:attrName>style.visibility</p:attrName>
                                        </p:attrNameLst>
                                      </p:cBhvr>
                                      <p:to>
                                        <p:strVal val="visible"/>
                                      </p:to>
                                    </p:set>
                                    <p:animEffect transition="in" filter="randombar(vertic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技术分析</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4232067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chatIMG32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750" y="0"/>
            <a:ext cx="6461522" cy="6858000"/>
          </a:xfrm>
          <a:prstGeom prst="rect">
            <a:avLst/>
          </a:prstGeom>
        </p:spPr>
      </p:pic>
    </p:spTree>
    <p:extLst>
      <p:ext uri="{BB962C8B-B14F-4D97-AF65-F5344CB8AC3E}">
        <p14:creationId xmlns:p14="http://schemas.microsoft.com/office/powerpoint/2010/main" val="306851294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65993" y="2750127"/>
            <a:ext cx="3456146" cy="4211782"/>
          </a:xfrm>
          <a:prstGeom prst="rect">
            <a:avLst/>
          </a:prstGeom>
        </p:spPr>
      </p:pic>
      <p:cxnSp>
        <p:nvCxnSpPr>
          <p:cNvPr id="6" name="直接连接符 5"/>
          <p:cNvCxnSpPr/>
          <p:nvPr/>
        </p:nvCxnSpPr>
        <p:spPr>
          <a:xfrm flipV="1">
            <a:off x="6096000" y="0"/>
            <a:ext cx="0" cy="6858000"/>
          </a:xfrm>
          <a:prstGeom prst="line">
            <a:avLst/>
          </a:prstGeom>
          <a:ln w="57150">
            <a:solidFill>
              <a:schemeClr val="bg2">
                <a:lumMod val="75000"/>
              </a:schemeClr>
            </a:solidFill>
            <a:headEnd type="none" w="med" len="med"/>
            <a:tailEnd type="arrow" w="med" len="med"/>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80125" y="719859"/>
            <a:ext cx="762000" cy="831273"/>
          </a:xfrm>
          <a:prstGeom prst="line">
            <a:avLst/>
          </a:prstGeom>
          <a:ln w="1905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5366616" y="1719430"/>
            <a:ext cx="692728" cy="831273"/>
          </a:xfrm>
          <a:prstGeom prst="line">
            <a:avLst/>
          </a:prstGeom>
          <a:ln w="1270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080125" y="3580245"/>
            <a:ext cx="762000" cy="831273"/>
          </a:xfrm>
          <a:prstGeom prst="line">
            <a:avLst/>
          </a:prstGeom>
          <a:ln w="1905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21" name="下箭头 20"/>
          <p:cNvSpPr/>
          <p:nvPr/>
        </p:nvSpPr>
        <p:spPr>
          <a:xfrm>
            <a:off x="10430062" y="2151784"/>
            <a:ext cx="943367" cy="2078182"/>
          </a:xfrm>
          <a:prstGeom prst="downArrow">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2">
                    <a:lumMod val="25000"/>
                  </a:schemeClr>
                </a:solidFill>
                <a:latin typeface="方正兰亭黑简体" panose="02000000000000000000" pitchFamily="2" charset="-122"/>
                <a:ea typeface="方正兰亭黑简体" panose="02000000000000000000" pitchFamily="2" charset="-122"/>
              </a:rPr>
              <a:t>关键技术</a:t>
            </a:r>
          </a:p>
        </p:txBody>
      </p:sp>
      <p:sp>
        <p:nvSpPr>
          <p:cNvPr id="3" name="矩形 2"/>
          <p:cNvSpPr/>
          <p:nvPr/>
        </p:nvSpPr>
        <p:spPr>
          <a:xfrm>
            <a:off x="6762750" y="733336"/>
            <a:ext cx="5048250" cy="1477328"/>
          </a:xfrm>
          <a:prstGeom prst="rect">
            <a:avLst/>
          </a:prstGeom>
        </p:spPr>
        <p:txBody>
          <a:bodyPr wrap="square">
            <a:spAutoFit/>
          </a:bodyPr>
          <a:lstStyle/>
          <a:p>
            <a:r>
              <a:rPr lang="zh-CN" altLang="en-US" b="1" dirty="0" smtClean="0"/>
              <a:t>驱动装置（动力单元）</a:t>
            </a:r>
            <a:r>
              <a:rPr lang="zh-CN" altLang="en-US" dirty="0" smtClean="0"/>
              <a:t> </a:t>
            </a:r>
            <a:r>
              <a:rPr lang="zh-CN" altLang="en-US" dirty="0"/>
              <a:t>要使机器人运动起来，需给各个关节即在确保基本功能实现中的每个运动自由度安置传动装置，它是机器的动力来源，常用的有</a:t>
            </a:r>
            <a:r>
              <a:rPr lang="zh-CN" altLang="en-US" b="1" dirty="0"/>
              <a:t>电动机、内燃机、液压缸和气动缸</a:t>
            </a:r>
            <a:r>
              <a:rPr lang="zh-CN" altLang="en-US" dirty="0"/>
              <a:t>等，以各种电动机的应用最为普遍</a:t>
            </a:r>
            <a:r>
              <a:rPr lang="zh-CN" altLang="en-US" dirty="0" smtClean="0"/>
              <a:t>。</a:t>
            </a:r>
            <a:endParaRPr lang="zh-CN" altLang="en-US" dirty="0"/>
          </a:p>
        </p:txBody>
      </p:sp>
      <p:sp>
        <p:nvSpPr>
          <p:cNvPr id="4" name="矩形 3"/>
          <p:cNvSpPr/>
          <p:nvPr/>
        </p:nvSpPr>
        <p:spPr>
          <a:xfrm>
            <a:off x="825500" y="590967"/>
            <a:ext cx="4826000" cy="2862322"/>
          </a:xfrm>
          <a:prstGeom prst="rect">
            <a:avLst/>
          </a:prstGeom>
        </p:spPr>
        <p:txBody>
          <a:bodyPr wrap="square">
            <a:spAutoFit/>
          </a:bodyPr>
          <a:lstStyle/>
          <a:p>
            <a:r>
              <a:rPr lang="zh-CN" altLang="en-US" b="1" dirty="0"/>
              <a:t>传动</a:t>
            </a:r>
            <a:r>
              <a:rPr lang="en-US" altLang="zh-CN" b="1" dirty="0"/>
              <a:t>/</a:t>
            </a:r>
            <a:r>
              <a:rPr lang="zh-CN" altLang="en-US" b="1" dirty="0" smtClean="0"/>
              <a:t>执行装置（材料单元）</a:t>
            </a:r>
            <a:r>
              <a:rPr lang="zh-CN" altLang="en-US" dirty="0" smtClean="0"/>
              <a:t> </a:t>
            </a:r>
            <a:r>
              <a:rPr lang="zh-CN" altLang="en-US" dirty="0"/>
              <a:t>通常的机器人传动装置介于驱动装置和执行装置之间</a:t>
            </a:r>
            <a:r>
              <a:rPr lang="zh-CN" altLang="en-US" dirty="0" smtClean="0"/>
              <a:t>。外骨骼</a:t>
            </a:r>
            <a:r>
              <a:rPr lang="zh-CN" altLang="en-US" dirty="0"/>
              <a:t>机器人与一般机器人有所不同：外骨骼机器人的</a:t>
            </a:r>
            <a:r>
              <a:rPr lang="zh-CN" altLang="en-US" b="1" dirty="0"/>
              <a:t>连杆机构</a:t>
            </a:r>
            <a:r>
              <a:rPr lang="zh-CN" altLang="en-US" dirty="0"/>
              <a:t>既是整个机器的传动装置，又是系统的执行装置。这主要是因为：外骨骼机器人的各连杆段均与相应的人体下肢段紧密联系在一起，并且在</a:t>
            </a:r>
            <a:r>
              <a:rPr lang="zh-CN" altLang="en-US" b="1" dirty="0"/>
              <a:t>人</a:t>
            </a:r>
            <a:r>
              <a:rPr lang="en-US" altLang="zh-CN" b="1" dirty="0"/>
              <a:t>-</a:t>
            </a:r>
            <a:r>
              <a:rPr lang="zh-CN" altLang="en-US" b="1" dirty="0"/>
              <a:t>机混合系统</a:t>
            </a:r>
            <a:r>
              <a:rPr lang="zh-CN" altLang="en-US" dirty="0"/>
              <a:t>中，分别负责“抬”起人体大腿和小腿的务。可以这么说，外骨骼机器人的任务不是集中在某一点上，而是</a:t>
            </a:r>
            <a:r>
              <a:rPr lang="zh-CN" altLang="en-US" b="1" dirty="0"/>
              <a:t>分散或分段</a:t>
            </a:r>
            <a:r>
              <a:rPr lang="zh-CN" altLang="en-US" dirty="0"/>
              <a:t>实现的。</a:t>
            </a:r>
          </a:p>
        </p:txBody>
      </p:sp>
      <p:cxnSp>
        <p:nvCxnSpPr>
          <p:cNvPr id="13" name="直接连接符 11"/>
          <p:cNvCxnSpPr/>
          <p:nvPr/>
        </p:nvCxnSpPr>
        <p:spPr>
          <a:xfrm flipH="1">
            <a:off x="5360266" y="3252955"/>
            <a:ext cx="692728" cy="831273"/>
          </a:xfrm>
          <a:prstGeom prst="line">
            <a:avLst/>
          </a:prstGeom>
          <a:ln w="12700">
            <a:solidFill>
              <a:schemeClr val="bg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318250" y="4540588"/>
            <a:ext cx="6096000" cy="2031325"/>
          </a:xfrm>
          <a:prstGeom prst="rect">
            <a:avLst/>
          </a:prstGeom>
        </p:spPr>
        <p:txBody>
          <a:bodyPr>
            <a:spAutoFit/>
          </a:bodyPr>
          <a:lstStyle/>
          <a:p>
            <a:r>
              <a:rPr lang="zh-CN" altLang="en-US" b="1" dirty="0"/>
              <a:t>控制</a:t>
            </a:r>
            <a:r>
              <a:rPr lang="zh-CN" altLang="en-US" b="1" dirty="0" smtClean="0"/>
              <a:t>装置（控制单元） </a:t>
            </a:r>
            <a:r>
              <a:rPr lang="zh-CN" altLang="en-US" dirty="0"/>
              <a:t>如果将传统机器的一个组成形象地比喻为人的心脏、躯干和手，那么现代机器有了控制装置和传感器就是增添了大脑和眼睛。若让伺服电动机按某个运动规律旋转，就需要控制。既要控制，就需要有传感器，它的作用是测量机器中运动构件的真实运动情况，并</a:t>
            </a:r>
            <a:r>
              <a:rPr lang="zh-CN" altLang="en-US" b="1" dirty="0"/>
              <a:t>将测量结果随时反馈给控制系统</a:t>
            </a:r>
            <a:r>
              <a:rPr lang="zh-CN" altLang="en-US" dirty="0"/>
              <a:t>，然后</a:t>
            </a:r>
            <a:r>
              <a:rPr lang="zh-CN" altLang="en-US" b="1" dirty="0"/>
              <a:t>控制系统发出指令</a:t>
            </a:r>
            <a:r>
              <a:rPr lang="zh-CN" altLang="en-US" dirty="0"/>
              <a:t>对伺服电机的运动加以调节。</a:t>
            </a:r>
          </a:p>
        </p:txBody>
      </p:sp>
      <p:sp>
        <p:nvSpPr>
          <p:cNvPr id="7" name="矩形 6"/>
          <p:cNvSpPr/>
          <p:nvPr/>
        </p:nvSpPr>
        <p:spPr>
          <a:xfrm>
            <a:off x="2778125" y="3536087"/>
            <a:ext cx="3111500" cy="3416320"/>
          </a:xfrm>
          <a:prstGeom prst="rect">
            <a:avLst/>
          </a:prstGeom>
        </p:spPr>
        <p:txBody>
          <a:bodyPr wrap="square">
            <a:spAutoFit/>
          </a:bodyPr>
          <a:lstStyle/>
          <a:p>
            <a:r>
              <a:rPr lang="zh-CN" altLang="en-US" b="1" dirty="0">
                <a:solidFill>
                  <a:srgbClr val="000000"/>
                </a:solidFill>
              </a:rPr>
              <a:t>感受</a:t>
            </a:r>
            <a:r>
              <a:rPr lang="zh-CN" altLang="en-US" b="1" dirty="0" smtClean="0">
                <a:solidFill>
                  <a:srgbClr val="000000"/>
                </a:solidFill>
              </a:rPr>
              <a:t>装置（控制单元） </a:t>
            </a:r>
            <a:r>
              <a:rPr lang="zh-CN" altLang="en-US" dirty="0"/>
              <a:t>它由</a:t>
            </a:r>
            <a:r>
              <a:rPr lang="zh-CN" altLang="en-US" b="1" dirty="0"/>
              <a:t>内部传感器模块和外部传感器模块</a:t>
            </a:r>
            <a:r>
              <a:rPr lang="zh-CN" altLang="en-US" dirty="0"/>
              <a:t>组成。内部传感器用来测量机器人自身状态的功能元件，具体检测的对象有关节的</a:t>
            </a:r>
            <a:r>
              <a:rPr lang="zh-CN" altLang="en-US" b="1" dirty="0"/>
              <a:t>线位移、角位移等几何量，速度、加速度</a:t>
            </a:r>
            <a:r>
              <a:rPr lang="zh-CN" altLang="en-US" dirty="0"/>
              <a:t>等运动量，还</a:t>
            </a:r>
            <a:r>
              <a:rPr lang="zh-CN" altLang="en-US" b="1" dirty="0"/>
              <a:t>有倾斜角、方位角、振动</a:t>
            </a:r>
            <a:r>
              <a:rPr lang="zh-CN" altLang="en-US" dirty="0"/>
              <a:t>等物理量，而外部传感器是用来获得机器人的环境状态信息</a:t>
            </a:r>
            <a:r>
              <a:rPr lang="zh-CN" altLang="en-US" dirty="0" smtClean="0"/>
              <a:t>。</a:t>
            </a:r>
            <a:endParaRPr lang="en-US" altLang="zh-CN" dirty="0"/>
          </a:p>
          <a:p>
            <a:endParaRPr lang="en-US" altLang="zh-CN" dirty="0"/>
          </a:p>
        </p:txBody>
      </p:sp>
    </p:spTree>
    <p:extLst>
      <p:ext uri="{BB962C8B-B14F-4D97-AF65-F5344CB8AC3E}">
        <p14:creationId xmlns:p14="http://schemas.microsoft.com/office/powerpoint/2010/main" val="2631336798"/>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par>
                                <p:cTn id="13" presetID="22" presetClass="entr" presetSubtype="4" fill="hold" nodeType="withEffect">
                                  <p:stCondLst>
                                    <p:cond delay="1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1500"/>
                                        <p:tgtEl>
                                          <p:spTgt spid="6"/>
                                        </p:tgtEl>
                                      </p:cBhvr>
                                    </p:animEffect>
                                  </p:childTnLst>
                                </p:cTn>
                              </p:par>
                              <p:par>
                                <p:cTn id="16" presetID="22" presetClass="entr" presetSubtype="8" fill="hold" nodeType="withEffect">
                                  <p:stCondLst>
                                    <p:cond delay="40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2" fill="hold" nodeType="withEffect">
                                  <p:stCondLst>
                                    <p:cond delay="90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par>
                                <p:cTn id="22" presetID="22" presetClass="entr" presetSubtype="8" fill="hold" nodeType="withEffect">
                                  <p:stCondLst>
                                    <p:cond delay="130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2" fill="hold" nodeType="withEffect">
                                  <p:stCondLst>
                                    <p:cond delay="90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biLevel thresh="25000"/>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pic>
        <p:nvPicPr>
          <p:cNvPr id="3" name="图片 2"/>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555335" y="1425726"/>
            <a:ext cx="3657298" cy="3657298"/>
          </a:xfrm>
          <a:prstGeom prst="rect">
            <a:avLst/>
          </a:prstGeom>
        </p:spPr>
      </p:pic>
      <p:sp>
        <p:nvSpPr>
          <p:cNvPr id="4" name="文本框 3"/>
          <p:cNvSpPr txBox="1"/>
          <p:nvPr/>
        </p:nvSpPr>
        <p:spPr>
          <a:xfrm>
            <a:off x="443923" y="3118792"/>
            <a:ext cx="1899962" cy="461665"/>
          </a:xfrm>
          <a:prstGeom prst="rect">
            <a:avLst/>
          </a:prstGeom>
          <a:noFill/>
        </p:spPr>
        <p:txBody>
          <a:bodyPr wrap="square" rtlCol="0">
            <a:spAutoFit/>
          </a:bodyPr>
          <a:lstStyle/>
          <a:p>
            <a:r>
              <a:rPr lang="zh-CN" altLang="en-US" sz="2400" dirty="0">
                <a:latin typeface="方正兰亭黑简体" panose="02000000000000000000" pitchFamily="2" charset="-122"/>
                <a:ea typeface="方正兰亭黑简体" panose="02000000000000000000" pitchFamily="2" charset="-122"/>
              </a:rPr>
              <a:t>案例与分析</a:t>
            </a:r>
          </a:p>
        </p:txBody>
      </p:sp>
      <p:sp>
        <p:nvSpPr>
          <p:cNvPr id="6" name="矩形 5"/>
          <p:cNvSpPr/>
          <p:nvPr/>
        </p:nvSpPr>
        <p:spPr>
          <a:xfrm>
            <a:off x="2746375" y="683975"/>
            <a:ext cx="9223375" cy="5447646"/>
          </a:xfrm>
          <a:prstGeom prst="rect">
            <a:avLst/>
          </a:prstGeom>
        </p:spPr>
        <p:txBody>
          <a:bodyPr wrap="square">
            <a:spAutoFit/>
          </a:bodyPr>
          <a:lstStyle/>
          <a:p>
            <a:r>
              <a:rPr lang="en-US" altLang="zh-CN" dirty="0" smtClean="0"/>
              <a:t>1.</a:t>
            </a:r>
            <a:r>
              <a:rPr lang="zh-CN" altLang="en-US" sz="2400" dirty="0" smtClean="0"/>
              <a:t>日本</a:t>
            </a:r>
            <a:r>
              <a:rPr lang="zh-CN" altLang="en-US" sz="2400" dirty="0"/>
              <a:t>筑波大学 </a:t>
            </a:r>
            <a:r>
              <a:rPr lang="en-US" altLang="zh-CN" sz="2400" dirty="0" err="1"/>
              <a:t>Cybernics</a:t>
            </a:r>
            <a:r>
              <a:rPr lang="en-US" altLang="zh-CN" sz="2400" dirty="0"/>
              <a:t> </a:t>
            </a:r>
            <a:r>
              <a:rPr lang="zh-CN" altLang="en-US" sz="2400" dirty="0"/>
              <a:t>实验室</a:t>
            </a:r>
            <a:r>
              <a:rPr lang="zh-CN" altLang="en-US" dirty="0"/>
              <a:t>的科学家和工程师们，研制出了世界上第一种商业外骨骼机器人</a:t>
            </a:r>
            <a:r>
              <a:rPr lang="en-US" altLang="zh-CN" dirty="0"/>
              <a:t>(Hybrid Assistive Leg</a:t>
            </a:r>
            <a:r>
              <a:rPr lang="zh-CN" altLang="en-US" dirty="0"/>
              <a:t>，</a:t>
            </a:r>
            <a:r>
              <a:rPr lang="en-US" altLang="zh-CN" dirty="0"/>
              <a:t>HAL)</a:t>
            </a:r>
            <a:r>
              <a:rPr lang="zh-CN" altLang="en-US" dirty="0"/>
              <a:t>。</a:t>
            </a:r>
            <a:r>
              <a:rPr lang="zh-CN" altLang="en-US" b="1" dirty="0"/>
              <a:t>它采用了角度传感器、肌电信号传感器和地面接触力传感器等传感设备</a:t>
            </a:r>
            <a:r>
              <a:rPr lang="zh-CN" altLang="en-US" dirty="0"/>
              <a:t>来获得外骨骼和操作者的状态信息。它的所有的电机驱动器、测量系统、计算机和无线局域网络，以及动力供应设备都整合到背包中。使用装在腰间的电池进行供电。</a:t>
            </a:r>
            <a:r>
              <a:rPr lang="en-US" altLang="zh-CN" dirty="0"/>
              <a:t>HAL </a:t>
            </a:r>
            <a:r>
              <a:rPr lang="zh-CN" altLang="en-US" dirty="0"/>
              <a:t>拥有混合控制系统，包括自动控制器进行诸如身体姿态的控制，以及基于生物学反馈和预测前馈的舒适助力控制器。</a:t>
            </a:r>
            <a:r>
              <a:rPr lang="en-US" altLang="zh-CN" dirty="0"/>
              <a:t>HAL</a:t>
            </a:r>
            <a:r>
              <a:rPr lang="zh-CN" altLang="en-US" dirty="0"/>
              <a:t>由两套</a:t>
            </a:r>
            <a:r>
              <a:rPr lang="en-US" altLang="zh-CN" dirty="0" err="1"/>
              <a:t>Cybernics</a:t>
            </a:r>
            <a:r>
              <a:rPr lang="zh-CN" altLang="en-US" dirty="0"/>
              <a:t>控制系统构成：</a:t>
            </a:r>
            <a:r>
              <a:rPr lang="zh-CN" altLang="en-US" b="1" dirty="0"/>
              <a:t>生物意识控制系统（</a:t>
            </a:r>
            <a:r>
              <a:rPr lang="en-US" altLang="zh-CN" b="1" dirty="0"/>
              <a:t>CVC</a:t>
            </a:r>
            <a:r>
              <a:rPr lang="zh-CN" altLang="en-US" b="1" dirty="0"/>
              <a:t>）和自主控制系统（</a:t>
            </a:r>
            <a:r>
              <a:rPr lang="en-US" altLang="zh-CN" b="1" dirty="0"/>
              <a:t>CAC</a:t>
            </a:r>
            <a:r>
              <a:rPr lang="zh-CN" altLang="en-US" b="1" dirty="0"/>
              <a:t>）</a:t>
            </a:r>
            <a:r>
              <a:rPr lang="zh-CN" altLang="en-US" dirty="0"/>
              <a:t>。这是</a:t>
            </a:r>
            <a:r>
              <a:rPr lang="en-US" altLang="zh-CN" dirty="0"/>
              <a:t>HAL</a:t>
            </a:r>
            <a:r>
              <a:rPr lang="zh-CN" altLang="en-US" dirty="0"/>
              <a:t>与其他机器外骨骼相比的独特优势，通过固定在皮肤表面的传感器搜集肌电信息，</a:t>
            </a:r>
            <a:r>
              <a:rPr lang="en-US" altLang="zh-CN" dirty="0"/>
              <a:t>CVC</a:t>
            </a:r>
            <a:r>
              <a:rPr lang="zh-CN" altLang="en-US" dirty="0"/>
              <a:t>可以判断行动意图，控制动力装置。而</a:t>
            </a:r>
            <a:r>
              <a:rPr lang="en-US" altLang="zh-CN" dirty="0"/>
              <a:t>CAC</a:t>
            </a:r>
            <a:r>
              <a:rPr lang="zh-CN" altLang="en-US" dirty="0"/>
              <a:t>则利用计算机存储动作模型，完成并记忆助力动作。</a:t>
            </a:r>
            <a:r>
              <a:rPr lang="en-US" altLang="zh-CN" dirty="0"/>
              <a:t>HAL</a:t>
            </a:r>
            <a:r>
              <a:rPr lang="zh-CN" altLang="en-US" dirty="0"/>
              <a:t>的两套控制系统互相配合，为患者架构了一个替代神经网络，相当于一个外接大脑</a:t>
            </a:r>
            <a:r>
              <a:rPr lang="en-US" altLang="zh-CN" dirty="0"/>
              <a:t>/</a:t>
            </a:r>
            <a:r>
              <a:rPr lang="zh-CN" altLang="en-US" dirty="0"/>
              <a:t>神经系统。</a:t>
            </a:r>
            <a:r>
              <a:rPr lang="en-US" altLang="zh-CN" dirty="0"/>
              <a:t>HAL</a:t>
            </a:r>
            <a:r>
              <a:rPr lang="zh-CN" altLang="en-US" dirty="0"/>
              <a:t>机器腿的运动完全由使用者通过自动控制器来控制，不需要任何操纵台或外部控制设备。</a:t>
            </a:r>
            <a:r>
              <a:rPr lang="en-US" altLang="zh-CN" dirty="0"/>
              <a:t>HAL</a:t>
            </a:r>
            <a:r>
              <a:rPr lang="zh-CN" altLang="en-US" dirty="0"/>
              <a:t>由背囊、内装计算机和电池的一组感应控制设备、</a:t>
            </a:r>
            <a:r>
              <a:rPr lang="en-US" altLang="zh-CN" dirty="0"/>
              <a:t>4</a:t>
            </a:r>
            <a:r>
              <a:rPr lang="zh-CN" altLang="en-US" dirty="0"/>
              <a:t>个电传装置组成。日本科学家为研制这种外骨骼机器人，综合运用了各种科学技术，</a:t>
            </a:r>
            <a:r>
              <a:rPr lang="zh-CN" altLang="en-US" b="1" dirty="0"/>
              <a:t>如控制论、机械电子学、生物学、医学、信息学、电子学、物理学、数学等</a:t>
            </a:r>
            <a:r>
              <a:rPr lang="zh-CN" altLang="en-US" dirty="0"/>
              <a:t>。现在 </a:t>
            </a:r>
            <a:r>
              <a:rPr lang="en-US" altLang="zh-CN" dirty="0"/>
              <a:t>HAL </a:t>
            </a:r>
            <a:r>
              <a:rPr lang="zh-CN" altLang="en-US" dirty="0"/>
              <a:t>的整体技术性能，离运用于残障人士的康复还有相当的距离。因为 </a:t>
            </a:r>
            <a:r>
              <a:rPr lang="en-US" altLang="zh-CN" dirty="0"/>
              <a:t>HAL </a:t>
            </a:r>
            <a:r>
              <a:rPr lang="zh-CN" altLang="en-US" dirty="0"/>
              <a:t>的自主姿态平衡及控制能力，还无法满足人机混合状态下运动的复杂受力环境。所以行走困难的残障人士还无法穿戴使用，参与实验的穿戴者都是正常人。除 </a:t>
            </a:r>
            <a:r>
              <a:rPr lang="en-US" altLang="zh-CN" dirty="0"/>
              <a:t>HAL“</a:t>
            </a:r>
            <a:r>
              <a:rPr lang="zh-CN" altLang="en-US" dirty="0"/>
              <a:t>混合辅助腿”外，日本还研制成功了一种全身性外骨骼机器人。神奈川理工学院研制的“动力辅助服”</a:t>
            </a:r>
            <a:r>
              <a:rPr lang="en-US" altLang="zh-CN" dirty="0"/>
              <a:t>(Power Assist Suit)[7]</a:t>
            </a:r>
            <a:r>
              <a:rPr lang="zh-CN" altLang="en-US" dirty="0"/>
              <a:t>可使人的力量增加 </a:t>
            </a:r>
            <a:r>
              <a:rPr lang="en-US" altLang="zh-CN" dirty="0"/>
              <a:t>0.5-1 </a:t>
            </a:r>
            <a:r>
              <a:rPr lang="zh-CN" altLang="en-US" dirty="0"/>
              <a:t>倍，使用肌肉压力传感器分析佩戴者的运动状况，通过复杂的气压传动装置增加人的力量。</a:t>
            </a:r>
          </a:p>
        </p:txBody>
      </p:sp>
    </p:spTree>
    <p:extLst>
      <p:ext uri="{BB962C8B-B14F-4D97-AF65-F5344CB8AC3E}">
        <p14:creationId xmlns:p14="http://schemas.microsoft.com/office/powerpoint/2010/main" val="35791037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9" y="-818316"/>
            <a:ext cx="8651875" cy="369332"/>
          </a:xfrm>
          <a:prstGeom prst="rect">
            <a:avLst/>
          </a:prstGeom>
        </p:spPr>
        <p:txBody>
          <a:bodyPr wrap="square">
            <a:spAutoFit/>
          </a:bodyPr>
          <a:lstStyle/>
          <a:p>
            <a:r>
              <a:rPr lang="en-US" altLang="zh-CN" dirty="0"/>
              <a:t>1</a:t>
            </a:r>
            <a:r>
              <a:rPr lang="en-US" altLang="zh-CN" dirty="0" smtClean="0"/>
              <a:t>.</a:t>
            </a:r>
            <a:endParaRPr lang="zh-CN" altLang="en-US" dirty="0"/>
          </a:p>
        </p:txBody>
      </p:sp>
      <p:sp>
        <p:nvSpPr>
          <p:cNvPr id="3" name="矩形 2"/>
          <p:cNvSpPr/>
          <p:nvPr/>
        </p:nvSpPr>
        <p:spPr>
          <a:xfrm>
            <a:off x="2698750" y="466715"/>
            <a:ext cx="9064625" cy="2400657"/>
          </a:xfrm>
          <a:prstGeom prst="rect">
            <a:avLst/>
          </a:prstGeom>
        </p:spPr>
        <p:txBody>
          <a:bodyPr wrap="square">
            <a:spAutoFit/>
          </a:bodyPr>
          <a:lstStyle/>
          <a:p>
            <a:r>
              <a:rPr lang="en-US" altLang="zh-CN" dirty="0" smtClean="0"/>
              <a:t>2.</a:t>
            </a:r>
            <a:r>
              <a:rPr lang="zh-CN" altLang="en-US" sz="2400" dirty="0" smtClean="0"/>
              <a:t>美</a:t>
            </a:r>
            <a:r>
              <a:rPr lang="zh-CN" altLang="en-US" sz="2400" dirty="0"/>
              <a:t>国</a:t>
            </a:r>
            <a:r>
              <a:rPr lang="en-US" altLang="zh-CN" sz="2400" dirty="0" err="1"/>
              <a:t>Ekso</a:t>
            </a:r>
            <a:r>
              <a:rPr lang="en-US" altLang="zh-CN" sz="2400" dirty="0"/>
              <a:t> Bionics</a:t>
            </a:r>
            <a:r>
              <a:rPr lang="zh-CN" altLang="en-US" sz="2400" dirty="0"/>
              <a:t>公司</a:t>
            </a:r>
            <a:r>
              <a:rPr lang="zh-CN" altLang="en-US" dirty="0"/>
              <a:t>推出的</a:t>
            </a:r>
            <a:r>
              <a:rPr lang="en-US" altLang="zh-CN" dirty="0" err="1"/>
              <a:t>Ekso</a:t>
            </a:r>
            <a:r>
              <a:rPr lang="zh-CN" altLang="en-US" b="1" dirty="0"/>
              <a:t>系统大量采用了铝合金、钛合金、碳纤维等金属和复合材料</a:t>
            </a:r>
            <a:r>
              <a:rPr lang="zh-CN" altLang="en-US" dirty="0"/>
              <a:t>。系统还内建了高精度的感应器、微型驱动马达、拟人关节，还有速度极快的中央处理器和强大的软件系统。</a:t>
            </a:r>
            <a:r>
              <a:rPr lang="en-US" altLang="zh-CN" dirty="0" err="1"/>
              <a:t>Ekso</a:t>
            </a:r>
            <a:r>
              <a:rPr lang="zh-CN" altLang="en-US" dirty="0"/>
              <a:t>的软件是整套系统的核心，它提供了 </a:t>
            </a:r>
            <a:r>
              <a:rPr lang="en-US" altLang="zh-CN" dirty="0"/>
              <a:t>3 </a:t>
            </a:r>
            <a:r>
              <a:rPr lang="zh-CN" altLang="en-US" dirty="0"/>
              <a:t>种模式供用户选择，包括了</a:t>
            </a:r>
            <a:r>
              <a:rPr lang="en-US" altLang="zh-CN" dirty="0" err="1"/>
              <a:t>FirstStep</a:t>
            </a:r>
            <a:r>
              <a:rPr lang="zh-CN" altLang="en-US" dirty="0"/>
              <a:t>（康复治疗师辅助进行）、</a:t>
            </a:r>
            <a:r>
              <a:rPr lang="en-US" altLang="zh-CN" dirty="0" err="1"/>
              <a:t>ActiveStep</a:t>
            </a:r>
            <a:r>
              <a:rPr lang="zh-CN" altLang="en-US" dirty="0"/>
              <a:t>（用户自主控制模式） 和</a:t>
            </a:r>
            <a:r>
              <a:rPr lang="en-US" altLang="zh-CN" dirty="0" err="1"/>
              <a:t>ProStep</a:t>
            </a:r>
            <a:r>
              <a:rPr lang="zh-CN" altLang="en-US" dirty="0"/>
              <a:t>（自动感应用户身体动作触发每一步），用户可以根据自身的情况和康复进度来选择。另外，它还内置了语音辅助系统，可以发声来帮助用户调整正确姿势。同时还能统计并上传相关数据，以便医疗人员分析使用。它的原理在于，其</a:t>
            </a:r>
            <a:r>
              <a:rPr lang="zh-CN" altLang="en-US" b="1" dirty="0"/>
              <a:t>内的传感器能够感受到用户的体重变化</a:t>
            </a:r>
            <a:r>
              <a:rPr lang="zh-CN" altLang="en-US" dirty="0"/>
              <a:t>，据其变化来帮助用户行走或保持平衡</a:t>
            </a:r>
            <a:r>
              <a:rPr lang="zh-CN" altLang="en-US" dirty="0" smtClean="0"/>
              <a:t>。</a:t>
            </a:r>
            <a:endParaRPr lang="zh-CN" altLang="en-US" dirty="0"/>
          </a:p>
        </p:txBody>
      </p:sp>
      <p:sp>
        <p:nvSpPr>
          <p:cNvPr id="4" name="矩形 3"/>
          <p:cNvSpPr/>
          <p:nvPr/>
        </p:nvSpPr>
        <p:spPr>
          <a:xfrm>
            <a:off x="2682875" y="3040092"/>
            <a:ext cx="9064625" cy="3231654"/>
          </a:xfrm>
          <a:prstGeom prst="rect">
            <a:avLst/>
          </a:prstGeom>
        </p:spPr>
        <p:txBody>
          <a:bodyPr wrap="square">
            <a:spAutoFit/>
          </a:bodyPr>
          <a:lstStyle/>
          <a:p>
            <a:r>
              <a:rPr lang="en-US" altLang="zh-CN" dirty="0" smtClean="0"/>
              <a:t>3.</a:t>
            </a:r>
            <a:r>
              <a:rPr lang="zh-CN" altLang="en-US" sz="2400" dirty="0" smtClean="0"/>
              <a:t>以</a:t>
            </a:r>
            <a:r>
              <a:rPr lang="zh-CN" altLang="en-US" sz="2400" dirty="0"/>
              <a:t>色列</a:t>
            </a:r>
            <a:r>
              <a:rPr lang="en-US" altLang="zh-CN" sz="2400" dirty="0" err="1"/>
              <a:t>ReWalk</a:t>
            </a:r>
            <a:r>
              <a:rPr lang="en-US" altLang="zh-CN" sz="2400" dirty="0"/>
              <a:t> Robotics</a:t>
            </a:r>
            <a:r>
              <a:rPr lang="zh-CN" altLang="en-US" dirty="0"/>
              <a:t>公司推出的</a:t>
            </a:r>
            <a:r>
              <a:rPr lang="en-US" altLang="zh-CN" dirty="0" err="1"/>
              <a:t>Rewalk</a:t>
            </a:r>
            <a:r>
              <a:rPr lang="zh-CN" altLang="en-US" dirty="0"/>
              <a:t>，</a:t>
            </a:r>
            <a:r>
              <a:rPr lang="en-US" altLang="zh-CN" dirty="0" err="1"/>
              <a:t>Rewalk</a:t>
            </a:r>
            <a:r>
              <a:rPr lang="zh-CN" altLang="en-US" dirty="0"/>
              <a:t>的技术是</a:t>
            </a:r>
            <a:r>
              <a:rPr lang="zh-CN" altLang="en-US" b="1" dirty="0"/>
              <a:t>使用体感芯片</a:t>
            </a:r>
            <a:r>
              <a:rPr lang="zh-CN" altLang="en-US" dirty="0"/>
              <a:t>，扑捉患者的</a:t>
            </a:r>
            <a:r>
              <a:rPr lang="zh-CN" altLang="en-US" b="1" dirty="0"/>
              <a:t>肢体动作</a:t>
            </a:r>
            <a:r>
              <a:rPr lang="zh-CN" altLang="en-US" dirty="0"/>
              <a:t>，帮助行走。</a:t>
            </a:r>
            <a:r>
              <a:rPr lang="en-US" altLang="zh-CN" dirty="0" err="1"/>
              <a:t>Rewalk</a:t>
            </a:r>
            <a:r>
              <a:rPr lang="zh-CN" altLang="en-US" dirty="0"/>
              <a:t>通过电池驱动关节部位的电机，在行走过程可以感知用户重心的变化。除了行走，</a:t>
            </a:r>
            <a:r>
              <a:rPr lang="en-US" altLang="zh-CN" dirty="0" err="1"/>
              <a:t>Rewalk</a:t>
            </a:r>
            <a:r>
              <a:rPr lang="zh-CN" altLang="en-US" dirty="0"/>
              <a:t>可以帮助用户起立，坐下，上下楼梯。用户使用</a:t>
            </a:r>
            <a:r>
              <a:rPr lang="en-US" altLang="zh-CN" dirty="0" err="1"/>
              <a:t>Rewalk</a:t>
            </a:r>
            <a:r>
              <a:rPr lang="zh-CN" altLang="en-US" dirty="0"/>
              <a:t>可自行完成安装和拆卸。</a:t>
            </a:r>
            <a:r>
              <a:rPr lang="en-US" altLang="zh-CN" dirty="0" err="1"/>
              <a:t>ReWalk</a:t>
            </a:r>
            <a:r>
              <a:rPr lang="en-US" altLang="zh-CN" dirty="0"/>
              <a:t> Robotics</a:t>
            </a:r>
            <a:r>
              <a:rPr lang="zh-CN" altLang="en-US" dirty="0"/>
              <a:t>公司旗下共有两款产品，分别是</a:t>
            </a:r>
            <a:r>
              <a:rPr lang="en-US" altLang="zh-CN" dirty="0" err="1"/>
              <a:t>ReWalk</a:t>
            </a:r>
            <a:r>
              <a:rPr lang="en-US" altLang="zh-CN" dirty="0"/>
              <a:t> </a:t>
            </a:r>
            <a:r>
              <a:rPr lang="zh-CN" altLang="en-US" dirty="0"/>
              <a:t>个人版和</a:t>
            </a:r>
            <a:r>
              <a:rPr lang="en-US" altLang="zh-CN" dirty="0" err="1"/>
              <a:t>ReWalk</a:t>
            </a:r>
            <a:r>
              <a:rPr lang="en-US" altLang="zh-CN" dirty="0"/>
              <a:t> </a:t>
            </a:r>
            <a:r>
              <a:rPr lang="zh-CN" altLang="en-US" dirty="0"/>
              <a:t>康复版；前者主要适合家庭和工作环境使用，后者则是用于临床修复。身穿 </a:t>
            </a:r>
            <a:r>
              <a:rPr lang="en-US" altLang="zh-CN" dirty="0" err="1"/>
              <a:t>Rewalk</a:t>
            </a:r>
            <a:r>
              <a:rPr lang="en-US" altLang="zh-CN" dirty="0"/>
              <a:t> </a:t>
            </a:r>
            <a:r>
              <a:rPr lang="zh-CN" altLang="en-US" dirty="0" smtClean="0"/>
              <a:t>的人可以</a:t>
            </a:r>
            <a:r>
              <a:rPr lang="zh-CN" altLang="en-US" b="1" dirty="0"/>
              <a:t>利用身体重心的细微改变来控制运动</a:t>
            </a:r>
            <a:r>
              <a:rPr lang="zh-CN" altLang="en-US" dirty="0"/>
              <a:t>。当人体重心前移时，系统能感受到使用者向前迈步的需求，便向外骨骼发出指令，而用户连续的身体移动将会开启正常走路模式。不像前几代的产品，</a:t>
            </a:r>
            <a:r>
              <a:rPr lang="en-US" altLang="zh-CN" dirty="0" err="1"/>
              <a:t>ReWalk</a:t>
            </a:r>
            <a:r>
              <a:rPr lang="en-US" altLang="zh-CN" dirty="0"/>
              <a:t> 6.0 </a:t>
            </a:r>
            <a:r>
              <a:rPr lang="zh-CN" altLang="en-US" dirty="0"/>
              <a:t>取消了背负式电池仓的设计，而将电池安装在使用者的臀部之上。公司称该设计能够消除肩膀上的重量，让用户自由选择服装和上肢动作。除此之外，该产品还提供个人定制，使得外骨骼能够和使用者的关节更好地对齐。</a:t>
            </a:r>
          </a:p>
        </p:txBody>
      </p:sp>
      <p:pic>
        <p:nvPicPr>
          <p:cNvPr id="5" name="图片 4"/>
          <p:cNvPicPr>
            <a:picLocks noChangeAspect="1"/>
          </p:cNvPicPr>
          <p:nvPr/>
        </p:nvPicPr>
        <p:blipFill>
          <a:blip r:embed="rId2" cstate="print">
            <a:biLevel thresh="2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spTree>
    <p:extLst>
      <p:ext uri="{BB962C8B-B14F-4D97-AF65-F5344CB8AC3E}">
        <p14:creationId xmlns:p14="http://schemas.microsoft.com/office/powerpoint/2010/main" val="424786783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98750" y="541715"/>
            <a:ext cx="9112249" cy="2123658"/>
          </a:xfrm>
          <a:prstGeom prst="rect">
            <a:avLst/>
          </a:prstGeom>
        </p:spPr>
        <p:txBody>
          <a:bodyPr wrap="square">
            <a:spAutoFit/>
          </a:bodyPr>
          <a:lstStyle/>
          <a:p>
            <a:r>
              <a:rPr lang="en-US" altLang="zh-CN" dirty="0" smtClean="0"/>
              <a:t>4.</a:t>
            </a:r>
            <a:r>
              <a:rPr lang="zh-CN" altLang="en-US" sz="2400" dirty="0" smtClean="0"/>
              <a:t>位于</a:t>
            </a:r>
            <a:r>
              <a:rPr lang="zh-CN" altLang="en-US" sz="2400" dirty="0"/>
              <a:t>新西兰奥克兰市的</a:t>
            </a:r>
            <a:r>
              <a:rPr lang="en-US" altLang="zh-CN" sz="2400" dirty="0"/>
              <a:t>Rex Bionics</a:t>
            </a:r>
            <a:r>
              <a:rPr lang="zh-CN" altLang="en-US" dirty="0"/>
              <a:t>公司由</a:t>
            </a:r>
            <a:r>
              <a:rPr lang="en-US" altLang="zh-CN" dirty="0"/>
              <a:t>Robert Irving</a:t>
            </a:r>
            <a:r>
              <a:rPr lang="zh-CN" altLang="en-US" dirty="0"/>
              <a:t>和他的儿时好友</a:t>
            </a:r>
            <a:r>
              <a:rPr lang="en-US" altLang="zh-CN" dirty="0"/>
              <a:t>Richard </a:t>
            </a:r>
            <a:r>
              <a:rPr lang="en-US" altLang="zh-CN" dirty="0" err="1"/>
              <a:t>Litle</a:t>
            </a:r>
            <a:r>
              <a:rPr lang="zh-CN" altLang="en-US" dirty="0"/>
              <a:t>共同创办。</a:t>
            </a:r>
            <a:r>
              <a:rPr lang="en-US" altLang="zh-CN" dirty="0"/>
              <a:t>Rex</a:t>
            </a:r>
            <a:r>
              <a:rPr lang="zh-CN" altLang="en-US" dirty="0"/>
              <a:t>外骨骼采用了坚固的轻质材料，从下至上的多处尼龙搭扣以及腰间的宽腰带将使用者的身体与外骨骼捆绑在一起。为了兼容轮椅的操控习惯，</a:t>
            </a:r>
            <a:r>
              <a:rPr lang="en-US" altLang="zh-CN" dirty="0"/>
              <a:t>Rex</a:t>
            </a:r>
            <a:r>
              <a:rPr lang="zh-CN" altLang="en-US" dirty="0"/>
              <a:t>用腰间的两个操纵杆进行姿态控制。</a:t>
            </a:r>
            <a:r>
              <a:rPr lang="en-US" altLang="zh-CN" dirty="0"/>
              <a:t>Rex</a:t>
            </a:r>
            <a:r>
              <a:rPr lang="zh-CN" altLang="en-US" dirty="0"/>
              <a:t>重量为</a:t>
            </a:r>
            <a:r>
              <a:rPr lang="en-US" altLang="zh-CN" dirty="0"/>
              <a:t>38</a:t>
            </a:r>
            <a:r>
              <a:rPr lang="zh-CN" altLang="en-US" dirty="0"/>
              <a:t>公斤，由一个轻便充电池提供动力，充电一次可全天使用。</a:t>
            </a:r>
            <a:r>
              <a:rPr lang="en-US" altLang="zh-CN" dirty="0"/>
              <a:t>Rex</a:t>
            </a:r>
            <a:r>
              <a:rPr lang="zh-CN" altLang="en-US" dirty="0"/>
              <a:t>机器外骨骼的优劣势均很明显，</a:t>
            </a:r>
            <a:r>
              <a:rPr lang="en-US" altLang="zh-CN" dirty="0"/>
              <a:t>Rex</a:t>
            </a:r>
            <a:r>
              <a:rPr lang="zh-CN" altLang="en-US" dirty="0"/>
              <a:t>是唯一一家无需拐杖支持的自助式设备，适用于四肢瘫痪患者，即便是下肢瘫痪患者，也可以彻底解放双手。但</a:t>
            </a:r>
            <a:r>
              <a:rPr lang="en-US" altLang="zh-CN" dirty="0"/>
              <a:t>Rex</a:t>
            </a:r>
            <a:r>
              <a:rPr lang="zh-CN" altLang="en-US" dirty="0"/>
              <a:t>在步态和可调节方面具有明显劣势，公司表明下一代产品会有所改善。</a:t>
            </a:r>
          </a:p>
        </p:txBody>
      </p:sp>
      <p:sp>
        <p:nvSpPr>
          <p:cNvPr id="3" name="矩形 2"/>
          <p:cNvSpPr/>
          <p:nvPr/>
        </p:nvSpPr>
        <p:spPr>
          <a:xfrm>
            <a:off x="1513679" y="4095751"/>
            <a:ext cx="9376571" cy="1477328"/>
          </a:xfrm>
          <a:prstGeom prst="rect">
            <a:avLst/>
          </a:prstGeom>
          <a:solidFill>
            <a:schemeClr val="bg2"/>
          </a:solidFill>
        </p:spPr>
        <p:txBody>
          <a:bodyPr wrap="square">
            <a:spAutoFit/>
          </a:bodyPr>
          <a:lstStyle/>
          <a:p>
            <a:r>
              <a:rPr lang="zh-CN" altLang="en-US" dirty="0">
                <a:solidFill>
                  <a:schemeClr val="accent3">
                    <a:lumMod val="50000"/>
                  </a:schemeClr>
                </a:solidFill>
              </a:rPr>
              <a:t>就技术先进性而言，目前仅有</a:t>
            </a:r>
            <a:r>
              <a:rPr lang="en-US" altLang="zh-CN" dirty="0">
                <a:solidFill>
                  <a:schemeClr val="accent3">
                    <a:lumMod val="50000"/>
                  </a:schemeClr>
                </a:solidFill>
              </a:rPr>
              <a:t>HAL</a:t>
            </a:r>
            <a:r>
              <a:rPr lang="zh-CN" altLang="en-US" dirty="0">
                <a:solidFill>
                  <a:schemeClr val="accent3">
                    <a:lumMod val="50000"/>
                  </a:schemeClr>
                </a:solidFill>
              </a:rPr>
              <a:t>一家实现了生物意识控制技术，并且有专利支持。在使用便捷方面，</a:t>
            </a:r>
            <a:r>
              <a:rPr lang="en-US" altLang="zh-CN" dirty="0">
                <a:solidFill>
                  <a:schemeClr val="accent3">
                    <a:lumMod val="50000"/>
                  </a:schemeClr>
                </a:solidFill>
              </a:rPr>
              <a:t>HAL</a:t>
            </a:r>
            <a:r>
              <a:rPr lang="zh-CN" altLang="en-US" dirty="0">
                <a:solidFill>
                  <a:schemeClr val="accent3">
                    <a:lumMod val="50000"/>
                  </a:schemeClr>
                </a:solidFill>
              </a:rPr>
              <a:t>比</a:t>
            </a:r>
            <a:r>
              <a:rPr lang="en-US" altLang="zh-CN" dirty="0" err="1">
                <a:solidFill>
                  <a:schemeClr val="accent3">
                    <a:lumMod val="50000"/>
                  </a:schemeClr>
                </a:solidFill>
              </a:rPr>
              <a:t>ReWalk</a:t>
            </a:r>
            <a:r>
              <a:rPr lang="zh-CN" altLang="en-US" dirty="0">
                <a:solidFill>
                  <a:schemeClr val="accent3">
                    <a:lumMod val="50000"/>
                  </a:schemeClr>
                </a:solidFill>
              </a:rPr>
              <a:t>及</a:t>
            </a:r>
            <a:r>
              <a:rPr lang="en-US" altLang="zh-CN" dirty="0" err="1">
                <a:solidFill>
                  <a:schemeClr val="accent3">
                    <a:lumMod val="50000"/>
                  </a:schemeClr>
                </a:solidFill>
              </a:rPr>
              <a:t>Ekso</a:t>
            </a:r>
            <a:r>
              <a:rPr lang="zh-CN" altLang="en-US" dirty="0">
                <a:solidFill>
                  <a:schemeClr val="accent3">
                    <a:lumMod val="50000"/>
                  </a:schemeClr>
                </a:solidFill>
              </a:rPr>
              <a:t>轻巧一倍，</a:t>
            </a:r>
            <a:r>
              <a:rPr lang="en-US" altLang="zh-CN" dirty="0" err="1">
                <a:solidFill>
                  <a:schemeClr val="accent3">
                    <a:lumMod val="50000"/>
                  </a:schemeClr>
                </a:solidFill>
              </a:rPr>
              <a:t>ReWalk</a:t>
            </a:r>
            <a:r>
              <a:rPr lang="zh-CN" altLang="en-US" dirty="0">
                <a:solidFill>
                  <a:schemeClr val="accent3">
                    <a:lumMod val="50000"/>
                  </a:schemeClr>
                </a:solidFill>
              </a:rPr>
              <a:t>和</a:t>
            </a:r>
            <a:r>
              <a:rPr lang="en-US" altLang="zh-CN" dirty="0" err="1">
                <a:solidFill>
                  <a:schemeClr val="accent3">
                    <a:lumMod val="50000"/>
                  </a:schemeClr>
                </a:solidFill>
              </a:rPr>
              <a:t>Ekso</a:t>
            </a:r>
            <a:r>
              <a:rPr lang="zh-CN" altLang="en-US" dirty="0">
                <a:solidFill>
                  <a:schemeClr val="accent3">
                    <a:lumMod val="50000"/>
                  </a:schemeClr>
                </a:solidFill>
              </a:rPr>
              <a:t>机器重</a:t>
            </a:r>
            <a:r>
              <a:rPr lang="en-US" altLang="zh-CN" dirty="0">
                <a:solidFill>
                  <a:schemeClr val="accent3">
                    <a:lumMod val="50000"/>
                  </a:schemeClr>
                </a:solidFill>
              </a:rPr>
              <a:t>23kg</a:t>
            </a:r>
            <a:r>
              <a:rPr lang="zh-CN" altLang="en-US" dirty="0">
                <a:solidFill>
                  <a:schemeClr val="accent3">
                    <a:lumMod val="50000"/>
                  </a:schemeClr>
                </a:solidFill>
              </a:rPr>
              <a:t>，而</a:t>
            </a:r>
            <a:r>
              <a:rPr lang="en-US" altLang="zh-CN" dirty="0">
                <a:solidFill>
                  <a:schemeClr val="accent3">
                    <a:lumMod val="50000"/>
                  </a:schemeClr>
                </a:solidFill>
              </a:rPr>
              <a:t>HAL</a:t>
            </a:r>
            <a:r>
              <a:rPr lang="zh-CN" altLang="en-US" dirty="0">
                <a:solidFill>
                  <a:schemeClr val="accent3">
                    <a:lumMod val="50000"/>
                  </a:schemeClr>
                </a:solidFill>
              </a:rPr>
              <a:t>仅为</a:t>
            </a:r>
            <a:r>
              <a:rPr lang="en-US" altLang="zh-CN" dirty="0">
                <a:solidFill>
                  <a:schemeClr val="accent3">
                    <a:lumMod val="50000"/>
                  </a:schemeClr>
                </a:solidFill>
              </a:rPr>
              <a:t>12kg</a:t>
            </a:r>
            <a:r>
              <a:rPr lang="zh-CN" altLang="en-US" dirty="0">
                <a:solidFill>
                  <a:schemeClr val="accent3">
                    <a:lumMod val="50000"/>
                  </a:schemeClr>
                </a:solidFill>
              </a:rPr>
              <a:t>重。从医疗产品的深入开发上，</a:t>
            </a:r>
            <a:r>
              <a:rPr lang="en-US" altLang="zh-CN" dirty="0" err="1">
                <a:solidFill>
                  <a:schemeClr val="accent3">
                    <a:lumMod val="50000"/>
                  </a:schemeClr>
                </a:solidFill>
              </a:rPr>
              <a:t>Rewalk</a:t>
            </a:r>
            <a:r>
              <a:rPr lang="zh-CN" altLang="en-US" dirty="0">
                <a:solidFill>
                  <a:schemeClr val="accent3">
                    <a:lumMod val="50000"/>
                  </a:schemeClr>
                </a:solidFill>
              </a:rPr>
              <a:t>目前领先，毕竟</a:t>
            </a:r>
            <a:r>
              <a:rPr lang="en-US" altLang="zh-CN" dirty="0">
                <a:solidFill>
                  <a:schemeClr val="accent3">
                    <a:lumMod val="50000"/>
                  </a:schemeClr>
                </a:solidFill>
              </a:rPr>
              <a:t>FDA </a:t>
            </a:r>
            <a:r>
              <a:rPr lang="zh-CN" altLang="en-US" dirty="0">
                <a:solidFill>
                  <a:schemeClr val="accent3">
                    <a:lumMod val="50000"/>
                  </a:schemeClr>
                </a:solidFill>
              </a:rPr>
              <a:t>的认证敲开了</a:t>
            </a:r>
            <a:r>
              <a:rPr lang="en-US" altLang="zh-CN" dirty="0">
                <a:solidFill>
                  <a:schemeClr val="accent3">
                    <a:lumMod val="50000"/>
                  </a:schemeClr>
                </a:solidFill>
              </a:rPr>
              <a:t>27</a:t>
            </a:r>
            <a:r>
              <a:rPr lang="zh-CN" altLang="en-US" dirty="0">
                <a:solidFill>
                  <a:schemeClr val="accent3">
                    <a:lumMod val="50000"/>
                  </a:schemeClr>
                </a:solidFill>
              </a:rPr>
              <a:t>万瘫痪患者的美国零售大门，还有更大的物理康复和治疗中心的市场有待覆盖。而</a:t>
            </a:r>
            <a:r>
              <a:rPr lang="en-US" altLang="zh-CN" dirty="0">
                <a:solidFill>
                  <a:schemeClr val="accent3">
                    <a:lumMod val="50000"/>
                  </a:schemeClr>
                </a:solidFill>
              </a:rPr>
              <a:t>EKSO</a:t>
            </a:r>
            <a:r>
              <a:rPr lang="zh-CN" altLang="en-US" dirty="0">
                <a:solidFill>
                  <a:schemeClr val="accent3">
                    <a:lumMod val="50000"/>
                  </a:schemeClr>
                </a:solidFill>
              </a:rPr>
              <a:t>和</a:t>
            </a:r>
            <a:r>
              <a:rPr lang="en-US" altLang="zh-CN" dirty="0" err="1">
                <a:solidFill>
                  <a:schemeClr val="accent3">
                    <a:lumMod val="50000"/>
                  </a:schemeClr>
                </a:solidFill>
              </a:rPr>
              <a:t>CyberDyne</a:t>
            </a:r>
            <a:r>
              <a:rPr lang="zh-CN" altLang="en-US" dirty="0">
                <a:solidFill>
                  <a:schemeClr val="accent3">
                    <a:lumMod val="50000"/>
                  </a:schemeClr>
                </a:solidFill>
              </a:rPr>
              <a:t>产品线更全，除了医疗领域，还在军事、工业等多条道路上发展。</a:t>
            </a:r>
          </a:p>
        </p:txBody>
      </p:sp>
      <p:pic>
        <p:nvPicPr>
          <p:cNvPr id="4" name="图片 3"/>
          <p:cNvPicPr>
            <a:picLocks noChangeAspect="1"/>
          </p:cNvPicPr>
          <p:nvPr/>
        </p:nvPicPr>
        <p:blipFill>
          <a:blip r:embed="rId2" cstate="print">
            <a:biLevel thresh="2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432" y="-1"/>
            <a:ext cx="6858000" cy="6858000"/>
          </a:xfrm>
          <a:prstGeom prst="rect">
            <a:avLst/>
          </a:prstGeom>
        </p:spPr>
      </p:pic>
    </p:spTree>
    <p:extLst>
      <p:ext uri="{BB962C8B-B14F-4D97-AF65-F5344CB8AC3E}">
        <p14:creationId xmlns:p14="http://schemas.microsoft.com/office/powerpoint/2010/main" val="363477243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发展状况</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16106599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4"/>
          <p:cNvGrpSpPr>
            <a:grpSpLocks noChangeAspect="1"/>
          </p:cNvGrpSpPr>
          <p:nvPr/>
        </p:nvGrpSpPr>
        <p:grpSpPr bwMode="auto">
          <a:xfrm>
            <a:off x="0" y="1137500"/>
            <a:ext cx="5704113" cy="6380901"/>
            <a:chOff x="64" y="1059"/>
            <a:chExt cx="3287" cy="3677"/>
          </a:xfrm>
        </p:grpSpPr>
        <p:sp>
          <p:nvSpPr>
            <p:cNvPr id="9" name="AutoShape 3"/>
            <p:cNvSpPr>
              <a:spLocks noChangeAspect="1" noChangeArrowheads="1" noTextEdit="1"/>
            </p:cNvSpPr>
            <p:nvPr/>
          </p:nvSpPr>
          <p:spPr bwMode="auto">
            <a:xfrm>
              <a:off x="64" y="1059"/>
              <a:ext cx="3287" cy="3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Group 205"/>
            <p:cNvGrpSpPr>
              <a:grpSpLocks/>
            </p:cNvGrpSpPr>
            <p:nvPr/>
          </p:nvGrpSpPr>
          <p:grpSpPr bwMode="auto">
            <a:xfrm>
              <a:off x="-161" y="1001"/>
              <a:ext cx="3555" cy="3431"/>
              <a:chOff x="-161" y="1001"/>
              <a:chExt cx="3555" cy="3431"/>
            </a:xfrm>
          </p:grpSpPr>
          <p:sp>
            <p:nvSpPr>
              <p:cNvPr id="189" name="Freeform 5"/>
              <p:cNvSpPr>
                <a:spLocks/>
              </p:cNvSpPr>
              <p:nvPr/>
            </p:nvSpPr>
            <p:spPr bwMode="auto">
              <a:xfrm>
                <a:off x="93" y="3438"/>
                <a:ext cx="1132" cy="863"/>
              </a:xfrm>
              <a:custGeom>
                <a:avLst/>
                <a:gdLst>
                  <a:gd name="T0" fmla="*/ 154 w 156"/>
                  <a:gd name="T1" fmla="*/ 94 h 119"/>
                  <a:gd name="T2" fmla="*/ 152 w 156"/>
                  <a:gd name="T3" fmla="*/ 97 h 119"/>
                  <a:gd name="T4" fmla="*/ 0 w 156"/>
                  <a:gd name="T5" fmla="*/ 6 h 119"/>
                  <a:gd name="T6" fmla="*/ 0 w 156"/>
                  <a:gd name="T7" fmla="*/ 1 h 119"/>
                  <a:gd name="T8" fmla="*/ 20 w 156"/>
                  <a:gd name="T9" fmla="*/ 21 h 119"/>
                  <a:gd name="T10" fmla="*/ 22 w 156"/>
                  <a:gd name="T11" fmla="*/ 25 h 119"/>
                  <a:gd name="T12" fmla="*/ 101 w 156"/>
                  <a:gd name="T13" fmla="*/ 72 h 119"/>
                  <a:gd name="T14" fmla="*/ 106 w 156"/>
                  <a:gd name="T15" fmla="*/ 72 h 119"/>
                  <a:gd name="T16" fmla="*/ 154 w 156"/>
                  <a:gd name="T17" fmla="*/ 9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19">
                    <a:moveTo>
                      <a:pt x="154" y="94"/>
                    </a:moveTo>
                    <a:cubicBezTo>
                      <a:pt x="156" y="94"/>
                      <a:pt x="155" y="96"/>
                      <a:pt x="152" y="97"/>
                    </a:cubicBezTo>
                    <a:cubicBezTo>
                      <a:pt x="96" y="119"/>
                      <a:pt x="12" y="74"/>
                      <a:pt x="0" y="6"/>
                    </a:cubicBezTo>
                    <a:cubicBezTo>
                      <a:pt x="0" y="2"/>
                      <a:pt x="0" y="0"/>
                      <a:pt x="0" y="1"/>
                    </a:cubicBezTo>
                    <a:cubicBezTo>
                      <a:pt x="4" y="11"/>
                      <a:pt x="12" y="18"/>
                      <a:pt x="20" y="21"/>
                    </a:cubicBezTo>
                    <a:cubicBezTo>
                      <a:pt x="20" y="21"/>
                      <a:pt x="22" y="23"/>
                      <a:pt x="22" y="25"/>
                    </a:cubicBezTo>
                    <a:cubicBezTo>
                      <a:pt x="28" y="59"/>
                      <a:pt x="69" y="82"/>
                      <a:pt x="101" y="72"/>
                    </a:cubicBezTo>
                    <a:cubicBezTo>
                      <a:pt x="103" y="72"/>
                      <a:pt x="105" y="72"/>
                      <a:pt x="106" y="72"/>
                    </a:cubicBezTo>
                    <a:cubicBezTo>
                      <a:pt x="117" y="81"/>
                      <a:pt x="133" y="88"/>
                      <a:pt x="154" y="9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
              <p:cNvSpPr>
                <a:spLocks/>
              </p:cNvSpPr>
              <p:nvPr/>
            </p:nvSpPr>
            <p:spPr bwMode="auto">
              <a:xfrm>
                <a:off x="565" y="3605"/>
                <a:ext cx="667" cy="464"/>
              </a:xfrm>
              <a:custGeom>
                <a:avLst/>
                <a:gdLst>
                  <a:gd name="T0" fmla="*/ 90 w 92"/>
                  <a:gd name="T1" fmla="*/ 0 h 64"/>
                  <a:gd name="T2" fmla="*/ 92 w 92"/>
                  <a:gd name="T3" fmla="*/ 3 h 64"/>
                  <a:gd name="T4" fmla="*/ 9 w 92"/>
                  <a:gd name="T5" fmla="*/ 57 h 64"/>
                  <a:gd name="T6" fmla="*/ 5 w 92"/>
                  <a:gd name="T7" fmla="*/ 55 h 64"/>
                  <a:gd name="T8" fmla="*/ 1 w 92"/>
                  <a:gd name="T9" fmla="*/ 28 h 64"/>
                  <a:gd name="T10" fmla="*/ 3 w 92"/>
                  <a:gd name="T11" fmla="*/ 27 h 64"/>
                  <a:gd name="T12" fmla="*/ 41 w 92"/>
                  <a:gd name="T13" fmla="*/ 4 h 64"/>
                  <a:gd name="T14" fmla="*/ 44 w 92"/>
                  <a:gd name="T15" fmla="*/ 3 h 64"/>
                  <a:gd name="T16" fmla="*/ 90 w 9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4">
                    <a:moveTo>
                      <a:pt x="90" y="0"/>
                    </a:moveTo>
                    <a:cubicBezTo>
                      <a:pt x="91" y="0"/>
                      <a:pt x="92" y="1"/>
                      <a:pt x="92" y="3"/>
                    </a:cubicBezTo>
                    <a:cubicBezTo>
                      <a:pt x="84" y="35"/>
                      <a:pt x="47" y="64"/>
                      <a:pt x="9" y="57"/>
                    </a:cubicBezTo>
                    <a:cubicBezTo>
                      <a:pt x="7" y="57"/>
                      <a:pt x="5" y="55"/>
                      <a:pt x="5" y="55"/>
                    </a:cubicBezTo>
                    <a:cubicBezTo>
                      <a:pt x="1" y="46"/>
                      <a:pt x="0" y="37"/>
                      <a:pt x="1" y="28"/>
                    </a:cubicBezTo>
                    <a:cubicBezTo>
                      <a:pt x="3" y="27"/>
                      <a:pt x="3" y="27"/>
                      <a:pt x="3" y="27"/>
                    </a:cubicBezTo>
                    <a:cubicBezTo>
                      <a:pt x="19" y="30"/>
                      <a:pt x="36" y="19"/>
                      <a:pt x="41" y="4"/>
                    </a:cubicBezTo>
                    <a:cubicBezTo>
                      <a:pt x="44" y="3"/>
                      <a:pt x="44" y="3"/>
                      <a:pt x="44" y="3"/>
                    </a:cubicBezTo>
                    <a:cubicBezTo>
                      <a:pt x="58" y="4"/>
                      <a:pt x="73" y="3"/>
                      <a:pt x="90" y="0"/>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
              <p:cNvSpPr>
                <a:spLocks/>
              </p:cNvSpPr>
              <p:nvPr/>
            </p:nvSpPr>
            <p:spPr bwMode="auto">
              <a:xfrm>
                <a:off x="-1" y="2655"/>
                <a:ext cx="1132" cy="1595"/>
              </a:xfrm>
              <a:custGeom>
                <a:avLst/>
                <a:gdLst>
                  <a:gd name="T0" fmla="*/ 153 w 156"/>
                  <a:gd name="T1" fmla="*/ 205 h 220"/>
                  <a:gd name="T2" fmla="*/ 149 w 156"/>
                  <a:gd name="T3" fmla="*/ 210 h 220"/>
                  <a:gd name="T4" fmla="*/ 18 w 156"/>
                  <a:gd name="T5" fmla="*/ 131 h 220"/>
                  <a:gd name="T6" fmla="*/ 66 w 156"/>
                  <a:gd name="T7" fmla="*/ 2 h 220"/>
                  <a:gd name="T8" fmla="*/ 72 w 156"/>
                  <a:gd name="T9" fmla="*/ 6 h 220"/>
                  <a:gd name="T10" fmla="*/ 69 w 156"/>
                  <a:gd name="T11" fmla="*/ 92 h 220"/>
                  <a:gd name="T12" fmla="*/ 67 w 156"/>
                  <a:gd name="T13" fmla="*/ 97 h 220"/>
                  <a:gd name="T14" fmla="*/ 92 w 156"/>
                  <a:gd name="T15" fmla="*/ 163 h 220"/>
                  <a:gd name="T16" fmla="*/ 97 w 156"/>
                  <a:gd name="T17" fmla="*/ 165 h 220"/>
                  <a:gd name="T18" fmla="*/ 153 w 156"/>
                  <a:gd name="T19" fmla="*/ 2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220">
                    <a:moveTo>
                      <a:pt x="153" y="205"/>
                    </a:moveTo>
                    <a:cubicBezTo>
                      <a:pt x="156" y="206"/>
                      <a:pt x="155" y="209"/>
                      <a:pt x="149" y="210"/>
                    </a:cubicBezTo>
                    <a:cubicBezTo>
                      <a:pt x="99" y="220"/>
                      <a:pt x="36" y="186"/>
                      <a:pt x="18" y="131"/>
                    </a:cubicBezTo>
                    <a:cubicBezTo>
                      <a:pt x="0" y="79"/>
                      <a:pt x="27" y="23"/>
                      <a:pt x="66" y="2"/>
                    </a:cubicBezTo>
                    <a:cubicBezTo>
                      <a:pt x="70" y="0"/>
                      <a:pt x="72" y="2"/>
                      <a:pt x="72" y="6"/>
                    </a:cubicBezTo>
                    <a:cubicBezTo>
                      <a:pt x="64" y="42"/>
                      <a:pt x="64" y="70"/>
                      <a:pt x="69" y="92"/>
                    </a:cubicBezTo>
                    <a:cubicBezTo>
                      <a:pt x="69" y="93"/>
                      <a:pt x="69" y="96"/>
                      <a:pt x="67" y="97"/>
                    </a:cubicBezTo>
                    <a:cubicBezTo>
                      <a:pt x="43" y="116"/>
                      <a:pt x="61" y="166"/>
                      <a:pt x="92" y="163"/>
                    </a:cubicBezTo>
                    <a:cubicBezTo>
                      <a:pt x="94" y="163"/>
                      <a:pt x="96" y="164"/>
                      <a:pt x="97" y="165"/>
                    </a:cubicBezTo>
                    <a:cubicBezTo>
                      <a:pt x="106" y="181"/>
                      <a:pt x="124" y="196"/>
                      <a:pt x="153" y="20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
              <p:cNvSpPr>
                <a:spLocks/>
              </p:cNvSpPr>
              <p:nvPr/>
            </p:nvSpPr>
            <p:spPr bwMode="auto">
              <a:xfrm>
                <a:off x="28" y="2684"/>
                <a:ext cx="1211" cy="1610"/>
              </a:xfrm>
              <a:custGeom>
                <a:avLst/>
                <a:gdLst>
                  <a:gd name="T0" fmla="*/ 162 w 167"/>
                  <a:gd name="T1" fmla="*/ 222 h 222"/>
                  <a:gd name="T2" fmla="*/ 157 w 167"/>
                  <a:gd name="T3" fmla="*/ 219 h 222"/>
                  <a:gd name="T4" fmla="*/ 7 w 167"/>
                  <a:gd name="T5" fmla="*/ 9 h 222"/>
                  <a:gd name="T6" fmla="*/ 8 w 167"/>
                  <a:gd name="T7" fmla="*/ 6 h 222"/>
                  <a:gd name="T8" fmla="*/ 33 w 167"/>
                  <a:gd name="T9" fmla="*/ 112 h 222"/>
                  <a:gd name="T10" fmla="*/ 34 w 167"/>
                  <a:gd name="T11" fmla="*/ 118 h 222"/>
                  <a:gd name="T12" fmla="*/ 72 w 167"/>
                  <a:gd name="T13" fmla="*/ 171 h 222"/>
                  <a:gd name="T14" fmla="*/ 76 w 167"/>
                  <a:gd name="T15" fmla="*/ 175 h 222"/>
                  <a:gd name="T16" fmla="*/ 162 w 167"/>
                  <a:gd name="T1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22">
                    <a:moveTo>
                      <a:pt x="162" y="222"/>
                    </a:moveTo>
                    <a:cubicBezTo>
                      <a:pt x="167" y="222"/>
                      <a:pt x="165" y="222"/>
                      <a:pt x="157" y="219"/>
                    </a:cubicBezTo>
                    <a:cubicBezTo>
                      <a:pt x="70" y="193"/>
                      <a:pt x="1" y="95"/>
                      <a:pt x="7" y="9"/>
                    </a:cubicBezTo>
                    <a:cubicBezTo>
                      <a:pt x="8" y="1"/>
                      <a:pt x="8" y="0"/>
                      <a:pt x="8" y="6"/>
                    </a:cubicBezTo>
                    <a:cubicBezTo>
                      <a:pt x="0" y="66"/>
                      <a:pt x="15" y="100"/>
                      <a:pt x="33" y="112"/>
                    </a:cubicBezTo>
                    <a:cubicBezTo>
                      <a:pt x="34" y="113"/>
                      <a:pt x="34" y="115"/>
                      <a:pt x="34" y="118"/>
                    </a:cubicBezTo>
                    <a:cubicBezTo>
                      <a:pt x="33" y="141"/>
                      <a:pt x="50" y="164"/>
                      <a:pt x="72" y="171"/>
                    </a:cubicBezTo>
                    <a:cubicBezTo>
                      <a:pt x="74" y="172"/>
                      <a:pt x="76" y="173"/>
                      <a:pt x="76" y="175"/>
                    </a:cubicBezTo>
                    <a:cubicBezTo>
                      <a:pt x="81" y="194"/>
                      <a:pt x="107" y="216"/>
                      <a:pt x="162" y="22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9"/>
              <p:cNvSpPr>
                <a:spLocks/>
              </p:cNvSpPr>
              <p:nvPr/>
            </p:nvSpPr>
            <p:spPr bwMode="auto">
              <a:xfrm>
                <a:off x="-23" y="2568"/>
                <a:ext cx="1799" cy="1827"/>
              </a:xfrm>
              <a:custGeom>
                <a:avLst/>
                <a:gdLst>
                  <a:gd name="T0" fmla="*/ 242 w 248"/>
                  <a:gd name="T1" fmla="*/ 152 h 252"/>
                  <a:gd name="T2" fmla="*/ 247 w 248"/>
                  <a:gd name="T3" fmla="*/ 157 h 252"/>
                  <a:gd name="T4" fmla="*/ 73 w 248"/>
                  <a:gd name="T5" fmla="*/ 207 h 252"/>
                  <a:gd name="T6" fmla="*/ 57 w 248"/>
                  <a:gd name="T7" fmla="*/ 3 h 252"/>
                  <a:gd name="T8" fmla="*/ 62 w 248"/>
                  <a:gd name="T9" fmla="*/ 5 h 252"/>
                  <a:gd name="T10" fmla="*/ 58 w 248"/>
                  <a:gd name="T11" fmla="*/ 46 h 252"/>
                  <a:gd name="T12" fmla="*/ 53 w 248"/>
                  <a:gd name="T13" fmla="*/ 55 h 252"/>
                  <a:gd name="T14" fmla="*/ 62 w 248"/>
                  <a:gd name="T15" fmla="*/ 196 h 252"/>
                  <a:gd name="T16" fmla="*/ 191 w 248"/>
                  <a:gd name="T17" fmla="*/ 163 h 252"/>
                  <a:gd name="T18" fmla="*/ 199 w 248"/>
                  <a:gd name="T19" fmla="*/ 157 h 252"/>
                  <a:gd name="T20" fmla="*/ 242 w 248"/>
                  <a:gd name="T21" fmla="*/ 1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52">
                    <a:moveTo>
                      <a:pt x="242" y="152"/>
                    </a:moveTo>
                    <a:cubicBezTo>
                      <a:pt x="246" y="151"/>
                      <a:pt x="248" y="154"/>
                      <a:pt x="247" y="157"/>
                    </a:cubicBezTo>
                    <a:cubicBezTo>
                      <a:pt x="228" y="213"/>
                      <a:pt x="139" y="252"/>
                      <a:pt x="73" y="207"/>
                    </a:cubicBezTo>
                    <a:cubicBezTo>
                      <a:pt x="0" y="157"/>
                      <a:pt x="2" y="42"/>
                      <a:pt x="57" y="3"/>
                    </a:cubicBezTo>
                    <a:cubicBezTo>
                      <a:pt x="61" y="0"/>
                      <a:pt x="63" y="1"/>
                      <a:pt x="62" y="5"/>
                    </a:cubicBezTo>
                    <a:cubicBezTo>
                      <a:pt x="60" y="21"/>
                      <a:pt x="58" y="34"/>
                      <a:pt x="58" y="46"/>
                    </a:cubicBezTo>
                    <a:cubicBezTo>
                      <a:pt x="58" y="49"/>
                      <a:pt x="55" y="53"/>
                      <a:pt x="53" y="55"/>
                    </a:cubicBezTo>
                    <a:cubicBezTo>
                      <a:pt x="15" y="87"/>
                      <a:pt x="15" y="164"/>
                      <a:pt x="62" y="196"/>
                    </a:cubicBezTo>
                    <a:cubicBezTo>
                      <a:pt x="107" y="227"/>
                      <a:pt x="172" y="204"/>
                      <a:pt x="191" y="163"/>
                    </a:cubicBezTo>
                    <a:cubicBezTo>
                      <a:pt x="193" y="160"/>
                      <a:pt x="196" y="157"/>
                      <a:pt x="199" y="157"/>
                    </a:cubicBezTo>
                    <a:cubicBezTo>
                      <a:pt x="212" y="156"/>
                      <a:pt x="226" y="154"/>
                      <a:pt x="242" y="15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0"/>
              <p:cNvSpPr>
                <a:spLocks/>
              </p:cNvSpPr>
              <p:nvPr/>
            </p:nvSpPr>
            <p:spPr bwMode="auto">
              <a:xfrm>
                <a:off x="528" y="3365"/>
                <a:ext cx="1147" cy="914"/>
              </a:xfrm>
              <a:custGeom>
                <a:avLst/>
                <a:gdLst>
                  <a:gd name="T0" fmla="*/ 149 w 158"/>
                  <a:gd name="T1" fmla="*/ 1 h 126"/>
                  <a:gd name="T2" fmla="*/ 155 w 158"/>
                  <a:gd name="T3" fmla="*/ 5 h 126"/>
                  <a:gd name="T4" fmla="*/ 31 w 158"/>
                  <a:gd name="T5" fmla="*/ 111 h 126"/>
                  <a:gd name="T6" fmla="*/ 19 w 158"/>
                  <a:gd name="T7" fmla="*/ 107 h 126"/>
                  <a:gd name="T8" fmla="*/ 4 w 158"/>
                  <a:gd name="T9" fmla="*/ 58 h 126"/>
                  <a:gd name="T10" fmla="*/ 6 w 158"/>
                  <a:gd name="T11" fmla="*/ 57 h 126"/>
                  <a:gd name="T12" fmla="*/ 44 w 158"/>
                  <a:gd name="T13" fmla="*/ 31 h 126"/>
                  <a:gd name="T14" fmla="*/ 48 w 158"/>
                  <a:gd name="T15" fmla="*/ 29 h 126"/>
                  <a:gd name="T16" fmla="*/ 149 w 158"/>
                  <a:gd name="T17" fmla="*/ 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6">
                    <a:moveTo>
                      <a:pt x="149" y="1"/>
                    </a:moveTo>
                    <a:cubicBezTo>
                      <a:pt x="152" y="0"/>
                      <a:pt x="155" y="2"/>
                      <a:pt x="155" y="5"/>
                    </a:cubicBezTo>
                    <a:cubicBezTo>
                      <a:pt x="158" y="61"/>
                      <a:pt x="100" y="126"/>
                      <a:pt x="31" y="111"/>
                    </a:cubicBezTo>
                    <a:cubicBezTo>
                      <a:pt x="26" y="110"/>
                      <a:pt x="21" y="108"/>
                      <a:pt x="19" y="107"/>
                    </a:cubicBezTo>
                    <a:cubicBezTo>
                      <a:pt x="3" y="95"/>
                      <a:pt x="0" y="75"/>
                      <a:pt x="4" y="58"/>
                    </a:cubicBezTo>
                    <a:cubicBezTo>
                      <a:pt x="6" y="57"/>
                      <a:pt x="6" y="57"/>
                      <a:pt x="6" y="57"/>
                    </a:cubicBezTo>
                    <a:cubicBezTo>
                      <a:pt x="23" y="62"/>
                      <a:pt x="42" y="48"/>
                      <a:pt x="44" y="31"/>
                    </a:cubicBezTo>
                    <a:cubicBezTo>
                      <a:pt x="44" y="31"/>
                      <a:pt x="46" y="29"/>
                      <a:pt x="48" y="29"/>
                    </a:cubicBezTo>
                    <a:cubicBezTo>
                      <a:pt x="75" y="25"/>
                      <a:pt x="108" y="16"/>
                      <a:pt x="149" y="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1"/>
              <p:cNvSpPr>
                <a:spLocks/>
              </p:cNvSpPr>
              <p:nvPr/>
            </p:nvSpPr>
            <p:spPr bwMode="auto">
              <a:xfrm>
                <a:off x="108" y="1900"/>
                <a:ext cx="1596" cy="1502"/>
              </a:xfrm>
              <a:custGeom>
                <a:avLst/>
                <a:gdLst>
                  <a:gd name="T0" fmla="*/ 7 w 220"/>
                  <a:gd name="T1" fmla="*/ 89 h 207"/>
                  <a:gd name="T2" fmla="*/ 14 w 220"/>
                  <a:gd name="T3" fmla="*/ 69 h 207"/>
                  <a:gd name="T4" fmla="*/ 216 w 220"/>
                  <a:gd name="T5" fmla="*/ 56 h 207"/>
                  <a:gd name="T6" fmla="*/ 216 w 220"/>
                  <a:gd name="T7" fmla="*/ 68 h 207"/>
                  <a:gd name="T8" fmla="*/ 114 w 220"/>
                  <a:gd name="T9" fmla="*/ 176 h 207"/>
                  <a:gd name="T10" fmla="*/ 109 w 220"/>
                  <a:gd name="T11" fmla="*/ 177 h 207"/>
                  <a:gd name="T12" fmla="*/ 28 w 220"/>
                  <a:gd name="T13" fmla="*/ 204 h 207"/>
                  <a:gd name="T14" fmla="*/ 25 w 220"/>
                  <a:gd name="T15" fmla="*/ 206 h 207"/>
                  <a:gd name="T16" fmla="*/ 7 w 220"/>
                  <a:gd name="T17" fmla="*/ 8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207">
                    <a:moveTo>
                      <a:pt x="7" y="89"/>
                    </a:moveTo>
                    <a:cubicBezTo>
                      <a:pt x="8" y="83"/>
                      <a:pt x="11" y="74"/>
                      <a:pt x="14" y="69"/>
                    </a:cubicBezTo>
                    <a:cubicBezTo>
                      <a:pt x="58" y="0"/>
                      <a:pt x="161" y="13"/>
                      <a:pt x="216" y="56"/>
                    </a:cubicBezTo>
                    <a:cubicBezTo>
                      <a:pt x="220" y="59"/>
                      <a:pt x="219" y="64"/>
                      <a:pt x="216" y="68"/>
                    </a:cubicBezTo>
                    <a:cubicBezTo>
                      <a:pt x="170" y="113"/>
                      <a:pt x="138" y="148"/>
                      <a:pt x="114" y="176"/>
                    </a:cubicBezTo>
                    <a:cubicBezTo>
                      <a:pt x="113" y="177"/>
                      <a:pt x="111" y="178"/>
                      <a:pt x="109" y="177"/>
                    </a:cubicBezTo>
                    <a:cubicBezTo>
                      <a:pt x="83" y="162"/>
                      <a:pt x="42" y="173"/>
                      <a:pt x="28" y="204"/>
                    </a:cubicBezTo>
                    <a:cubicBezTo>
                      <a:pt x="27" y="206"/>
                      <a:pt x="26" y="207"/>
                      <a:pt x="25" y="206"/>
                    </a:cubicBezTo>
                    <a:cubicBezTo>
                      <a:pt x="9" y="187"/>
                      <a:pt x="0" y="150"/>
                      <a:pt x="7" y="8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2"/>
              <p:cNvSpPr>
                <a:spLocks/>
              </p:cNvSpPr>
              <p:nvPr/>
            </p:nvSpPr>
            <p:spPr bwMode="auto">
              <a:xfrm>
                <a:off x="245" y="3539"/>
                <a:ext cx="436" cy="443"/>
              </a:xfrm>
              <a:custGeom>
                <a:avLst/>
                <a:gdLst>
                  <a:gd name="T0" fmla="*/ 59 w 60"/>
                  <a:gd name="T1" fmla="*/ 59 h 61"/>
                  <a:gd name="T2" fmla="*/ 56 w 60"/>
                  <a:gd name="T3" fmla="*/ 61 h 61"/>
                  <a:gd name="T4" fmla="*/ 0 w 60"/>
                  <a:gd name="T5" fmla="*/ 4 h 61"/>
                  <a:gd name="T6" fmla="*/ 1 w 60"/>
                  <a:gd name="T7" fmla="*/ 0 h 61"/>
                  <a:gd name="T8" fmla="*/ 17 w 60"/>
                  <a:gd name="T9" fmla="*/ 6 h 61"/>
                  <a:gd name="T10" fmla="*/ 19 w 60"/>
                  <a:gd name="T11" fmla="*/ 9 h 61"/>
                  <a:gd name="T12" fmla="*/ 49 w 60"/>
                  <a:gd name="T13" fmla="*/ 40 h 61"/>
                  <a:gd name="T14" fmla="*/ 53 w 60"/>
                  <a:gd name="T15" fmla="*/ 42 h 61"/>
                  <a:gd name="T16" fmla="*/ 59 w 60"/>
                  <a:gd name="T17"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59" y="59"/>
                    </a:moveTo>
                    <a:cubicBezTo>
                      <a:pt x="60" y="60"/>
                      <a:pt x="58" y="61"/>
                      <a:pt x="56" y="61"/>
                    </a:cubicBezTo>
                    <a:cubicBezTo>
                      <a:pt x="27" y="58"/>
                      <a:pt x="2" y="33"/>
                      <a:pt x="0" y="4"/>
                    </a:cubicBezTo>
                    <a:cubicBezTo>
                      <a:pt x="0" y="1"/>
                      <a:pt x="0" y="0"/>
                      <a:pt x="1" y="0"/>
                    </a:cubicBezTo>
                    <a:cubicBezTo>
                      <a:pt x="6" y="3"/>
                      <a:pt x="12" y="5"/>
                      <a:pt x="17" y="6"/>
                    </a:cubicBezTo>
                    <a:cubicBezTo>
                      <a:pt x="17" y="6"/>
                      <a:pt x="19" y="7"/>
                      <a:pt x="19" y="9"/>
                    </a:cubicBezTo>
                    <a:cubicBezTo>
                      <a:pt x="21" y="24"/>
                      <a:pt x="34" y="38"/>
                      <a:pt x="49" y="40"/>
                    </a:cubicBezTo>
                    <a:cubicBezTo>
                      <a:pt x="51" y="40"/>
                      <a:pt x="52" y="41"/>
                      <a:pt x="53" y="42"/>
                    </a:cubicBezTo>
                    <a:cubicBezTo>
                      <a:pt x="54" y="48"/>
                      <a:pt x="56" y="54"/>
                      <a:pt x="59" y="5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3"/>
              <p:cNvSpPr>
                <a:spLocks/>
              </p:cNvSpPr>
              <p:nvPr/>
            </p:nvSpPr>
            <p:spPr bwMode="auto">
              <a:xfrm>
                <a:off x="782" y="3561"/>
                <a:ext cx="617" cy="341"/>
              </a:xfrm>
              <a:custGeom>
                <a:avLst/>
                <a:gdLst>
                  <a:gd name="T0" fmla="*/ 66 w 85"/>
                  <a:gd name="T1" fmla="*/ 43 h 47"/>
                  <a:gd name="T2" fmla="*/ 58 w 85"/>
                  <a:gd name="T3" fmla="*/ 46 h 47"/>
                  <a:gd name="T4" fmla="*/ 1 w 85"/>
                  <a:gd name="T5" fmla="*/ 26 h 47"/>
                  <a:gd name="T6" fmla="*/ 0 w 85"/>
                  <a:gd name="T7" fmla="*/ 23 h 47"/>
                  <a:gd name="T8" fmla="*/ 9 w 85"/>
                  <a:gd name="T9" fmla="*/ 10 h 47"/>
                  <a:gd name="T10" fmla="*/ 12 w 85"/>
                  <a:gd name="T11" fmla="*/ 8 h 47"/>
                  <a:gd name="T12" fmla="*/ 80 w 85"/>
                  <a:gd name="T13" fmla="*/ 0 h 47"/>
                  <a:gd name="T14" fmla="*/ 84 w 85"/>
                  <a:gd name="T15" fmla="*/ 4 h 47"/>
                  <a:gd name="T16" fmla="*/ 66 w 85"/>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7">
                    <a:moveTo>
                      <a:pt x="66" y="43"/>
                    </a:moveTo>
                    <a:cubicBezTo>
                      <a:pt x="64" y="45"/>
                      <a:pt x="60" y="47"/>
                      <a:pt x="58" y="46"/>
                    </a:cubicBezTo>
                    <a:cubicBezTo>
                      <a:pt x="34" y="42"/>
                      <a:pt x="15" y="35"/>
                      <a:pt x="1" y="26"/>
                    </a:cubicBezTo>
                    <a:cubicBezTo>
                      <a:pt x="0" y="25"/>
                      <a:pt x="0" y="24"/>
                      <a:pt x="0" y="23"/>
                    </a:cubicBezTo>
                    <a:cubicBezTo>
                      <a:pt x="4" y="19"/>
                      <a:pt x="7" y="15"/>
                      <a:pt x="9" y="10"/>
                    </a:cubicBezTo>
                    <a:cubicBezTo>
                      <a:pt x="9" y="10"/>
                      <a:pt x="11" y="8"/>
                      <a:pt x="12" y="8"/>
                    </a:cubicBezTo>
                    <a:cubicBezTo>
                      <a:pt x="32" y="8"/>
                      <a:pt x="54" y="5"/>
                      <a:pt x="80" y="0"/>
                    </a:cubicBezTo>
                    <a:cubicBezTo>
                      <a:pt x="83" y="0"/>
                      <a:pt x="85" y="1"/>
                      <a:pt x="84" y="4"/>
                    </a:cubicBezTo>
                    <a:cubicBezTo>
                      <a:pt x="82" y="18"/>
                      <a:pt x="76" y="31"/>
                      <a:pt x="66" y="4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4"/>
              <p:cNvSpPr>
                <a:spLocks/>
              </p:cNvSpPr>
              <p:nvPr/>
            </p:nvSpPr>
            <p:spPr bwMode="auto">
              <a:xfrm>
                <a:off x="-1" y="2502"/>
                <a:ext cx="1233" cy="1806"/>
              </a:xfrm>
              <a:custGeom>
                <a:avLst/>
                <a:gdLst>
                  <a:gd name="T0" fmla="*/ 103 w 170"/>
                  <a:gd name="T1" fmla="*/ 115 h 249"/>
                  <a:gd name="T2" fmla="*/ 94 w 170"/>
                  <a:gd name="T3" fmla="*/ 122 h 249"/>
                  <a:gd name="T4" fmla="*/ 91 w 170"/>
                  <a:gd name="T5" fmla="*/ 175 h 249"/>
                  <a:gd name="T6" fmla="*/ 100 w 170"/>
                  <a:gd name="T7" fmla="*/ 179 h 249"/>
                  <a:gd name="T8" fmla="*/ 163 w 170"/>
                  <a:gd name="T9" fmla="*/ 217 h 249"/>
                  <a:gd name="T10" fmla="*/ 157 w 170"/>
                  <a:gd name="T11" fmla="*/ 229 h 249"/>
                  <a:gd name="T12" fmla="*/ 14 w 170"/>
                  <a:gd name="T13" fmla="*/ 95 h 249"/>
                  <a:gd name="T14" fmla="*/ 152 w 170"/>
                  <a:gd name="T15" fmla="*/ 19 h 249"/>
                  <a:gd name="T16" fmla="*/ 157 w 170"/>
                  <a:gd name="T17" fmla="*/ 39 h 249"/>
                  <a:gd name="T18" fmla="*/ 103 w 170"/>
                  <a:gd name="T19" fmla="*/ 11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249">
                    <a:moveTo>
                      <a:pt x="103" y="115"/>
                    </a:moveTo>
                    <a:cubicBezTo>
                      <a:pt x="101" y="120"/>
                      <a:pt x="97" y="122"/>
                      <a:pt x="94" y="122"/>
                    </a:cubicBezTo>
                    <a:cubicBezTo>
                      <a:pt x="65" y="116"/>
                      <a:pt x="61" y="180"/>
                      <a:pt x="91" y="175"/>
                    </a:cubicBezTo>
                    <a:cubicBezTo>
                      <a:pt x="94" y="174"/>
                      <a:pt x="98" y="176"/>
                      <a:pt x="100" y="179"/>
                    </a:cubicBezTo>
                    <a:cubicBezTo>
                      <a:pt x="112" y="194"/>
                      <a:pt x="133" y="208"/>
                      <a:pt x="163" y="217"/>
                    </a:cubicBezTo>
                    <a:cubicBezTo>
                      <a:pt x="170" y="219"/>
                      <a:pt x="169" y="225"/>
                      <a:pt x="157" y="229"/>
                    </a:cubicBezTo>
                    <a:cubicBezTo>
                      <a:pt x="88" y="249"/>
                      <a:pt x="0" y="170"/>
                      <a:pt x="14" y="95"/>
                    </a:cubicBezTo>
                    <a:cubicBezTo>
                      <a:pt x="26" y="29"/>
                      <a:pt x="102" y="0"/>
                      <a:pt x="152" y="19"/>
                    </a:cubicBezTo>
                    <a:cubicBezTo>
                      <a:pt x="161" y="22"/>
                      <a:pt x="162" y="32"/>
                      <a:pt x="157" y="39"/>
                    </a:cubicBezTo>
                    <a:cubicBezTo>
                      <a:pt x="134" y="69"/>
                      <a:pt x="116" y="94"/>
                      <a:pt x="103" y="11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5"/>
              <p:cNvSpPr>
                <a:spLocks/>
              </p:cNvSpPr>
              <p:nvPr/>
            </p:nvSpPr>
            <p:spPr bwMode="auto">
              <a:xfrm>
                <a:off x="100" y="2981"/>
                <a:ext cx="399" cy="994"/>
              </a:xfrm>
              <a:custGeom>
                <a:avLst/>
                <a:gdLst>
                  <a:gd name="T0" fmla="*/ 50 w 55"/>
                  <a:gd name="T1" fmla="*/ 137 h 137"/>
                  <a:gd name="T2" fmla="*/ 45 w 55"/>
                  <a:gd name="T3" fmla="*/ 135 h 137"/>
                  <a:gd name="T4" fmla="*/ 49 w 55"/>
                  <a:gd name="T5" fmla="*/ 2 h 137"/>
                  <a:gd name="T6" fmla="*/ 53 w 55"/>
                  <a:gd name="T7" fmla="*/ 4 h 137"/>
                  <a:gd name="T8" fmla="*/ 55 w 55"/>
                  <a:gd name="T9" fmla="*/ 42 h 137"/>
                  <a:gd name="T10" fmla="*/ 53 w 55"/>
                  <a:gd name="T11" fmla="*/ 46 h 137"/>
                  <a:gd name="T12" fmla="*/ 52 w 55"/>
                  <a:gd name="T13" fmla="*/ 114 h 137"/>
                  <a:gd name="T14" fmla="*/ 53 w 55"/>
                  <a:gd name="T15" fmla="*/ 118 h 137"/>
                  <a:gd name="T16" fmla="*/ 50 w 55"/>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37">
                    <a:moveTo>
                      <a:pt x="50" y="137"/>
                    </a:moveTo>
                    <a:cubicBezTo>
                      <a:pt x="50" y="137"/>
                      <a:pt x="48" y="137"/>
                      <a:pt x="45" y="135"/>
                    </a:cubicBezTo>
                    <a:cubicBezTo>
                      <a:pt x="0" y="104"/>
                      <a:pt x="7" y="26"/>
                      <a:pt x="49" y="2"/>
                    </a:cubicBezTo>
                    <a:cubicBezTo>
                      <a:pt x="52" y="0"/>
                      <a:pt x="53" y="1"/>
                      <a:pt x="53" y="4"/>
                    </a:cubicBezTo>
                    <a:cubicBezTo>
                      <a:pt x="52" y="18"/>
                      <a:pt x="53" y="31"/>
                      <a:pt x="55" y="42"/>
                    </a:cubicBezTo>
                    <a:cubicBezTo>
                      <a:pt x="55" y="43"/>
                      <a:pt x="54" y="45"/>
                      <a:pt x="53" y="46"/>
                    </a:cubicBezTo>
                    <a:cubicBezTo>
                      <a:pt x="32" y="61"/>
                      <a:pt x="30" y="99"/>
                      <a:pt x="52" y="114"/>
                    </a:cubicBezTo>
                    <a:cubicBezTo>
                      <a:pt x="53" y="115"/>
                      <a:pt x="53" y="118"/>
                      <a:pt x="53" y="118"/>
                    </a:cubicBezTo>
                    <a:cubicBezTo>
                      <a:pt x="51" y="124"/>
                      <a:pt x="50" y="131"/>
                      <a:pt x="50" y="13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6"/>
              <p:cNvSpPr>
                <a:spLocks/>
              </p:cNvSpPr>
              <p:nvPr/>
            </p:nvSpPr>
            <p:spPr bwMode="auto">
              <a:xfrm>
                <a:off x="615" y="3714"/>
                <a:ext cx="559" cy="377"/>
              </a:xfrm>
              <a:custGeom>
                <a:avLst/>
                <a:gdLst>
                  <a:gd name="T0" fmla="*/ 27 w 77"/>
                  <a:gd name="T1" fmla="*/ 51 h 52"/>
                  <a:gd name="T2" fmla="*/ 20 w 77"/>
                  <a:gd name="T3" fmla="*/ 50 h 52"/>
                  <a:gd name="T4" fmla="*/ 0 w 77"/>
                  <a:gd name="T5" fmla="*/ 6 h 52"/>
                  <a:gd name="T6" fmla="*/ 1 w 77"/>
                  <a:gd name="T7" fmla="*/ 4 h 52"/>
                  <a:gd name="T8" fmla="*/ 14 w 77"/>
                  <a:gd name="T9" fmla="*/ 0 h 52"/>
                  <a:gd name="T10" fmla="*/ 16 w 77"/>
                  <a:gd name="T11" fmla="*/ 1 h 52"/>
                  <a:gd name="T12" fmla="*/ 75 w 77"/>
                  <a:gd name="T13" fmla="*/ 29 h 52"/>
                  <a:gd name="T14" fmla="*/ 75 w 77"/>
                  <a:gd name="T15" fmla="*/ 33 h 52"/>
                  <a:gd name="T16" fmla="*/ 27 w 77"/>
                  <a:gd name="T17"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2">
                    <a:moveTo>
                      <a:pt x="27" y="51"/>
                    </a:moveTo>
                    <a:cubicBezTo>
                      <a:pt x="24" y="52"/>
                      <a:pt x="21" y="51"/>
                      <a:pt x="20" y="50"/>
                    </a:cubicBezTo>
                    <a:cubicBezTo>
                      <a:pt x="7" y="37"/>
                      <a:pt x="1" y="21"/>
                      <a:pt x="0" y="6"/>
                    </a:cubicBezTo>
                    <a:cubicBezTo>
                      <a:pt x="1" y="4"/>
                      <a:pt x="1" y="4"/>
                      <a:pt x="1" y="4"/>
                    </a:cubicBezTo>
                    <a:cubicBezTo>
                      <a:pt x="5" y="4"/>
                      <a:pt x="10" y="3"/>
                      <a:pt x="14" y="0"/>
                    </a:cubicBezTo>
                    <a:cubicBezTo>
                      <a:pt x="14" y="0"/>
                      <a:pt x="15" y="0"/>
                      <a:pt x="16" y="1"/>
                    </a:cubicBezTo>
                    <a:cubicBezTo>
                      <a:pt x="29" y="13"/>
                      <a:pt x="49" y="23"/>
                      <a:pt x="75" y="29"/>
                    </a:cubicBezTo>
                    <a:cubicBezTo>
                      <a:pt x="77" y="29"/>
                      <a:pt x="77" y="31"/>
                      <a:pt x="75" y="33"/>
                    </a:cubicBezTo>
                    <a:cubicBezTo>
                      <a:pt x="62" y="43"/>
                      <a:pt x="45" y="50"/>
                      <a:pt x="27" y="5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7"/>
              <p:cNvSpPr>
                <a:spLocks/>
              </p:cNvSpPr>
              <p:nvPr/>
            </p:nvSpPr>
            <p:spPr bwMode="auto">
              <a:xfrm>
                <a:off x="652" y="2459"/>
                <a:ext cx="1922" cy="1450"/>
              </a:xfrm>
              <a:custGeom>
                <a:avLst/>
                <a:gdLst>
                  <a:gd name="T0" fmla="*/ 252 w 265"/>
                  <a:gd name="T1" fmla="*/ 169 h 200"/>
                  <a:gd name="T2" fmla="*/ 225 w 265"/>
                  <a:gd name="T3" fmla="*/ 188 h 200"/>
                  <a:gd name="T4" fmla="*/ 64 w 265"/>
                  <a:gd name="T5" fmla="*/ 192 h 200"/>
                  <a:gd name="T6" fmla="*/ 3 w 265"/>
                  <a:gd name="T7" fmla="*/ 163 h 200"/>
                  <a:gd name="T8" fmla="*/ 0 w 265"/>
                  <a:gd name="T9" fmla="*/ 160 h 200"/>
                  <a:gd name="T10" fmla="*/ 1 w 265"/>
                  <a:gd name="T11" fmla="*/ 152 h 200"/>
                  <a:gd name="T12" fmla="*/ 5 w 265"/>
                  <a:gd name="T13" fmla="*/ 149 h 200"/>
                  <a:gd name="T14" fmla="*/ 68 w 265"/>
                  <a:gd name="T15" fmla="*/ 101 h 200"/>
                  <a:gd name="T16" fmla="*/ 190 w 265"/>
                  <a:gd name="T17" fmla="*/ 7 h 200"/>
                  <a:gd name="T18" fmla="*/ 214 w 265"/>
                  <a:gd name="T19" fmla="*/ 7 h 200"/>
                  <a:gd name="T20" fmla="*/ 252 w 265"/>
                  <a:gd name="T21" fmla="*/ 16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00">
                    <a:moveTo>
                      <a:pt x="252" y="169"/>
                    </a:moveTo>
                    <a:cubicBezTo>
                      <a:pt x="250" y="178"/>
                      <a:pt x="237" y="186"/>
                      <a:pt x="225" y="188"/>
                    </a:cubicBezTo>
                    <a:cubicBezTo>
                      <a:pt x="149" y="200"/>
                      <a:pt x="98" y="199"/>
                      <a:pt x="64" y="192"/>
                    </a:cubicBezTo>
                    <a:cubicBezTo>
                      <a:pt x="37" y="187"/>
                      <a:pt x="17" y="177"/>
                      <a:pt x="3" y="163"/>
                    </a:cubicBezTo>
                    <a:cubicBezTo>
                      <a:pt x="1" y="162"/>
                      <a:pt x="0" y="160"/>
                      <a:pt x="0" y="160"/>
                    </a:cubicBezTo>
                    <a:cubicBezTo>
                      <a:pt x="2" y="158"/>
                      <a:pt x="3" y="155"/>
                      <a:pt x="1" y="152"/>
                    </a:cubicBezTo>
                    <a:cubicBezTo>
                      <a:pt x="1" y="152"/>
                      <a:pt x="3" y="151"/>
                      <a:pt x="5" y="149"/>
                    </a:cubicBezTo>
                    <a:cubicBezTo>
                      <a:pt x="23" y="136"/>
                      <a:pt x="43" y="120"/>
                      <a:pt x="68" y="101"/>
                    </a:cubicBezTo>
                    <a:cubicBezTo>
                      <a:pt x="98" y="78"/>
                      <a:pt x="137" y="48"/>
                      <a:pt x="190" y="7"/>
                    </a:cubicBezTo>
                    <a:cubicBezTo>
                      <a:pt x="198" y="0"/>
                      <a:pt x="209" y="0"/>
                      <a:pt x="214" y="7"/>
                    </a:cubicBezTo>
                    <a:cubicBezTo>
                      <a:pt x="245" y="53"/>
                      <a:pt x="265" y="112"/>
                      <a:pt x="252" y="16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8"/>
              <p:cNvSpPr>
                <a:spLocks/>
              </p:cNvSpPr>
              <p:nvPr/>
            </p:nvSpPr>
            <p:spPr bwMode="auto">
              <a:xfrm>
                <a:off x="311" y="3322"/>
                <a:ext cx="167" cy="297"/>
              </a:xfrm>
              <a:custGeom>
                <a:avLst/>
                <a:gdLst>
                  <a:gd name="T0" fmla="*/ 4 w 23"/>
                  <a:gd name="T1" fmla="*/ 41 h 41"/>
                  <a:gd name="T2" fmla="*/ 1 w 23"/>
                  <a:gd name="T3" fmla="*/ 37 h 41"/>
                  <a:gd name="T4" fmla="*/ 13 w 23"/>
                  <a:gd name="T5" fmla="*/ 1 h 41"/>
                  <a:gd name="T6" fmla="*/ 17 w 23"/>
                  <a:gd name="T7" fmla="*/ 1 h 41"/>
                  <a:gd name="T8" fmla="*/ 22 w 23"/>
                  <a:gd name="T9" fmla="*/ 13 h 41"/>
                  <a:gd name="T10" fmla="*/ 22 w 23"/>
                  <a:gd name="T11" fmla="*/ 16 h 41"/>
                  <a:gd name="T12" fmla="*/ 15 w 23"/>
                  <a:gd name="T13" fmla="*/ 39 h 41"/>
                  <a:gd name="T14" fmla="*/ 13 w 23"/>
                  <a:gd name="T15" fmla="*/ 41 h 41"/>
                  <a:gd name="T16" fmla="*/ 4 w 2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1">
                    <a:moveTo>
                      <a:pt x="4" y="41"/>
                    </a:moveTo>
                    <a:cubicBezTo>
                      <a:pt x="4" y="41"/>
                      <a:pt x="1" y="39"/>
                      <a:pt x="1" y="37"/>
                    </a:cubicBezTo>
                    <a:cubicBezTo>
                      <a:pt x="0" y="24"/>
                      <a:pt x="5" y="11"/>
                      <a:pt x="13" y="1"/>
                    </a:cubicBezTo>
                    <a:cubicBezTo>
                      <a:pt x="14" y="0"/>
                      <a:pt x="16" y="0"/>
                      <a:pt x="17" y="1"/>
                    </a:cubicBezTo>
                    <a:cubicBezTo>
                      <a:pt x="18" y="5"/>
                      <a:pt x="20" y="9"/>
                      <a:pt x="22" y="13"/>
                    </a:cubicBezTo>
                    <a:cubicBezTo>
                      <a:pt x="23" y="14"/>
                      <a:pt x="23" y="15"/>
                      <a:pt x="22" y="16"/>
                    </a:cubicBezTo>
                    <a:cubicBezTo>
                      <a:pt x="17" y="22"/>
                      <a:pt x="14" y="31"/>
                      <a:pt x="15" y="39"/>
                    </a:cubicBezTo>
                    <a:cubicBezTo>
                      <a:pt x="15" y="40"/>
                      <a:pt x="13" y="41"/>
                      <a:pt x="13" y="41"/>
                    </a:cubicBezTo>
                    <a:cubicBezTo>
                      <a:pt x="10" y="41"/>
                      <a:pt x="7" y="41"/>
                      <a:pt x="4" y="4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9"/>
              <p:cNvSpPr>
                <a:spLocks/>
              </p:cNvSpPr>
              <p:nvPr/>
            </p:nvSpPr>
            <p:spPr bwMode="auto">
              <a:xfrm>
                <a:off x="383" y="3467"/>
                <a:ext cx="66" cy="130"/>
              </a:xfrm>
              <a:custGeom>
                <a:avLst/>
                <a:gdLst>
                  <a:gd name="T0" fmla="*/ 2 w 9"/>
                  <a:gd name="T1" fmla="*/ 18 h 18"/>
                  <a:gd name="T2" fmla="*/ 0 w 9"/>
                  <a:gd name="T3" fmla="*/ 15 h 18"/>
                  <a:gd name="T4" fmla="*/ 2 w 9"/>
                  <a:gd name="T5" fmla="*/ 2 h 18"/>
                  <a:gd name="T6" fmla="*/ 5 w 9"/>
                  <a:gd name="T7" fmla="*/ 1 h 18"/>
                  <a:gd name="T8" fmla="*/ 8 w 9"/>
                  <a:gd name="T9" fmla="*/ 4 h 18"/>
                  <a:gd name="T10" fmla="*/ 9 w 9"/>
                  <a:gd name="T11" fmla="*/ 7 h 18"/>
                  <a:gd name="T12" fmla="*/ 8 w 9"/>
                  <a:gd name="T13" fmla="*/ 17 h 18"/>
                  <a:gd name="T14" fmla="*/ 5 w 9"/>
                  <a:gd name="T15" fmla="*/ 18 h 18"/>
                  <a:gd name="T16" fmla="*/ 2 w 9"/>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2" y="18"/>
                    </a:moveTo>
                    <a:cubicBezTo>
                      <a:pt x="2" y="18"/>
                      <a:pt x="0" y="17"/>
                      <a:pt x="0" y="15"/>
                    </a:cubicBezTo>
                    <a:cubicBezTo>
                      <a:pt x="0" y="11"/>
                      <a:pt x="1" y="6"/>
                      <a:pt x="2" y="2"/>
                    </a:cubicBezTo>
                    <a:cubicBezTo>
                      <a:pt x="3" y="0"/>
                      <a:pt x="4" y="0"/>
                      <a:pt x="5" y="1"/>
                    </a:cubicBezTo>
                    <a:cubicBezTo>
                      <a:pt x="6" y="2"/>
                      <a:pt x="7" y="3"/>
                      <a:pt x="8" y="4"/>
                    </a:cubicBezTo>
                    <a:cubicBezTo>
                      <a:pt x="9" y="4"/>
                      <a:pt x="9" y="7"/>
                      <a:pt x="9" y="7"/>
                    </a:cubicBezTo>
                    <a:cubicBezTo>
                      <a:pt x="8" y="10"/>
                      <a:pt x="8" y="13"/>
                      <a:pt x="8" y="17"/>
                    </a:cubicBezTo>
                    <a:cubicBezTo>
                      <a:pt x="5" y="18"/>
                      <a:pt x="5" y="18"/>
                      <a:pt x="5" y="18"/>
                    </a:cubicBezTo>
                    <a:lnTo>
                      <a:pt x="2" y="18"/>
                    </a:ln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0"/>
              <p:cNvSpPr>
                <a:spLocks/>
              </p:cNvSpPr>
              <p:nvPr/>
            </p:nvSpPr>
            <p:spPr bwMode="auto">
              <a:xfrm>
                <a:off x="20" y="2227"/>
                <a:ext cx="341" cy="1429"/>
              </a:xfrm>
              <a:custGeom>
                <a:avLst/>
                <a:gdLst>
                  <a:gd name="T0" fmla="*/ 11 w 47"/>
                  <a:gd name="T1" fmla="*/ 147 h 197"/>
                  <a:gd name="T2" fmla="*/ 9 w 47"/>
                  <a:gd name="T3" fmla="*/ 126 h 197"/>
                  <a:gd name="T4" fmla="*/ 41 w 47"/>
                  <a:gd name="T5" fmla="*/ 4 h 197"/>
                  <a:gd name="T6" fmla="*/ 46 w 47"/>
                  <a:gd name="T7" fmla="*/ 8 h 197"/>
                  <a:gd name="T8" fmla="*/ 46 w 47"/>
                  <a:gd name="T9" fmla="*/ 146 h 197"/>
                  <a:gd name="T10" fmla="*/ 45 w 47"/>
                  <a:gd name="T11" fmla="*/ 152 h 197"/>
                  <a:gd name="T12" fmla="*/ 37 w 47"/>
                  <a:gd name="T13" fmla="*/ 193 h 197"/>
                  <a:gd name="T14" fmla="*/ 36 w 47"/>
                  <a:gd name="T15" fmla="*/ 197 h 197"/>
                  <a:gd name="T16" fmla="*/ 11 w 47"/>
                  <a:gd name="T17"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97">
                    <a:moveTo>
                      <a:pt x="11" y="147"/>
                    </a:moveTo>
                    <a:cubicBezTo>
                      <a:pt x="12" y="143"/>
                      <a:pt x="11" y="134"/>
                      <a:pt x="9" y="126"/>
                    </a:cubicBezTo>
                    <a:cubicBezTo>
                      <a:pt x="0" y="77"/>
                      <a:pt x="15" y="31"/>
                      <a:pt x="41" y="4"/>
                    </a:cubicBezTo>
                    <a:cubicBezTo>
                      <a:pt x="45" y="0"/>
                      <a:pt x="47" y="2"/>
                      <a:pt x="46" y="8"/>
                    </a:cubicBezTo>
                    <a:cubicBezTo>
                      <a:pt x="31" y="76"/>
                      <a:pt x="34" y="119"/>
                      <a:pt x="46" y="146"/>
                    </a:cubicBezTo>
                    <a:cubicBezTo>
                      <a:pt x="46" y="148"/>
                      <a:pt x="46" y="150"/>
                      <a:pt x="45" y="152"/>
                    </a:cubicBezTo>
                    <a:cubicBezTo>
                      <a:pt x="37" y="164"/>
                      <a:pt x="34" y="179"/>
                      <a:pt x="37" y="193"/>
                    </a:cubicBezTo>
                    <a:cubicBezTo>
                      <a:pt x="37" y="195"/>
                      <a:pt x="36" y="197"/>
                      <a:pt x="36" y="197"/>
                    </a:cubicBezTo>
                    <a:cubicBezTo>
                      <a:pt x="21" y="196"/>
                      <a:pt x="6" y="180"/>
                      <a:pt x="11" y="14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1"/>
              <p:cNvSpPr>
                <a:spLocks/>
              </p:cNvSpPr>
              <p:nvPr/>
            </p:nvSpPr>
            <p:spPr bwMode="auto">
              <a:xfrm>
                <a:off x="-161" y="1001"/>
                <a:ext cx="1422" cy="2995"/>
              </a:xfrm>
              <a:custGeom>
                <a:avLst/>
                <a:gdLst>
                  <a:gd name="T0" fmla="*/ 188 w 196"/>
                  <a:gd name="T1" fmla="*/ 9 h 413"/>
                  <a:gd name="T2" fmla="*/ 188 w 196"/>
                  <a:gd name="T3" fmla="*/ 30 h 413"/>
                  <a:gd name="T4" fmla="*/ 125 w 196"/>
                  <a:gd name="T5" fmla="*/ 164 h 413"/>
                  <a:gd name="T6" fmla="*/ 114 w 196"/>
                  <a:gd name="T7" fmla="*/ 175 h 413"/>
                  <a:gd name="T8" fmla="*/ 78 w 196"/>
                  <a:gd name="T9" fmla="*/ 404 h 413"/>
                  <a:gd name="T10" fmla="*/ 91 w 196"/>
                  <a:gd name="T11" fmla="*/ 413 h 413"/>
                  <a:gd name="T12" fmla="*/ 185 w 196"/>
                  <a:gd name="T13" fmla="*/ 379 h 413"/>
                  <a:gd name="T14" fmla="*/ 184 w 196"/>
                  <a:gd name="T15" fmla="*/ 348 h 413"/>
                  <a:gd name="T16" fmla="*/ 76 w 196"/>
                  <a:gd name="T17" fmla="*/ 65 h 413"/>
                  <a:gd name="T18" fmla="*/ 188 w 196"/>
                  <a:gd name="T19" fmla="*/ 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413">
                    <a:moveTo>
                      <a:pt x="188" y="9"/>
                    </a:moveTo>
                    <a:cubicBezTo>
                      <a:pt x="194" y="10"/>
                      <a:pt x="194" y="20"/>
                      <a:pt x="188" y="30"/>
                    </a:cubicBezTo>
                    <a:cubicBezTo>
                      <a:pt x="159" y="85"/>
                      <a:pt x="139" y="129"/>
                      <a:pt x="125" y="164"/>
                    </a:cubicBezTo>
                    <a:cubicBezTo>
                      <a:pt x="124" y="169"/>
                      <a:pt x="119" y="174"/>
                      <a:pt x="114" y="175"/>
                    </a:cubicBezTo>
                    <a:cubicBezTo>
                      <a:pt x="43" y="193"/>
                      <a:pt x="0" y="324"/>
                      <a:pt x="78" y="404"/>
                    </a:cubicBezTo>
                    <a:cubicBezTo>
                      <a:pt x="83" y="409"/>
                      <a:pt x="89" y="413"/>
                      <a:pt x="91" y="413"/>
                    </a:cubicBezTo>
                    <a:cubicBezTo>
                      <a:pt x="107" y="410"/>
                      <a:pt x="136" y="400"/>
                      <a:pt x="185" y="379"/>
                    </a:cubicBezTo>
                    <a:cubicBezTo>
                      <a:pt x="196" y="374"/>
                      <a:pt x="196" y="360"/>
                      <a:pt x="184" y="348"/>
                    </a:cubicBezTo>
                    <a:cubicBezTo>
                      <a:pt x="96" y="254"/>
                      <a:pt x="54" y="138"/>
                      <a:pt x="76" y="65"/>
                    </a:cubicBezTo>
                    <a:cubicBezTo>
                      <a:pt x="91" y="16"/>
                      <a:pt x="145" y="0"/>
                      <a:pt x="188" y="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2"/>
              <p:cNvSpPr>
                <a:spLocks/>
              </p:cNvSpPr>
              <p:nvPr/>
            </p:nvSpPr>
            <p:spPr bwMode="auto">
              <a:xfrm>
                <a:off x="753" y="2843"/>
                <a:ext cx="2641" cy="1545"/>
              </a:xfrm>
              <a:custGeom>
                <a:avLst/>
                <a:gdLst>
                  <a:gd name="T0" fmla="*/ 219 w 364"/>
                  <a:gd name="T1" fmla="*/ 187 h 213"/>
                  <a:gd name="T2" fmla="*/ 161 w 364"/>
                  <a:gd name="T3" fmla="*/ 184 h 213"/>
                  <a:gd name="T4" fmla="*/ 3 w 364"/>
                  <a:gd name="T5" fmla="*/ 187 h 213"/>
                  <a:gd name="T6" fmla="*/ 8 w 364"/>
                  <a:gd name="T7" fmla="*/ 189 h 213"/>
                  <a:gd name="T8" fmla="*/ 153 w 364"/>
                  <a:gd name="T9" fmla="*/ 78 h 213"/>
                  <a:gd name="T10" fmla="*/ 163 w 364"/>
                  <a:gd name="T11" fmla="*/ 67 h 213"/>
                  <a:gd name="T12" fmla="*/ 310 w 364"/>
                  <a:gd name="T13" fmla="*/ 6 h 213"/>
                  <a:gd name="T14" fmla="*/ 335 w 364"/>
                  <a:gd name="T15" fmla="*/ 6 h 213"/>
                  <a:gd name="T16" fmla="*/ 354 w 364"/>
                  <a:gd name="T17" fmla="*/ 139 h 213"/>
                  <a:gd name="T18" fmla="*/ 219 w 364"/>
                  <a:gd name="T19" fmla="*/ 18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213">
                    <a:moveTo>
                      <a:pt x="219" y="187"/>
                    </a:moveTo>
                    <a:cubicBezTo>
                      <a:pt x="208" y="183"/>
                      <a:pt x="181" y="181"/>
                      <a:pt x="161" y="184"/>
                    </a:cubicBezTo>
                    <a:cubicBezTo>
                      <a:pt x="76" y="196"/>
                      <a:pt x="29" y="194"/>
                      <a:pt x="3" y="187"/>
                    </a:cubicBezTo>
                    <a:cubicBezTo>
                      <a:pt x="0" y="186"/>
                      <a:pt x="2" y="187"/>
                      <a:pt x="8" y="189"/>
                    </a:cubicBezTo>
                    <a:cubicBezTo>
                      <a:pt x="87" y="211"/>
                      <a:pt x="154" y="139"/>
                      <a:pt x="153" y="78"/>
                    </a:cubicBezTo>
                    <a:cubicBezTo>
                      <a:pt x="153" y="74"/>
                      <a:pt x="157" y="69"/>
                      <a:pt x="163" y="67"/>
                    </a:cubicBezTo>
                    <a:cubicBezTo>
                      <a:pt x="201" y="53"/>
                      <a:pt x="248" y="34"/>
                      <a:pt x="310" y="6"/>
                    </a:cubicBezTo>
                    <a:cubicBezTo>
                      <a:pt x="321" y="0"/>
                      <a:pt x="333" y="0"/>
                      <a:pt x="335" y="6"/>
                    </a:cubicBezTo>
                    <a:cubicBezTo>
                      <a:pt x="352" y="48"/>
                      <a:pt x="364" y="96"/>
                      <a:pt x="354" y="139"/>
                    </a:cubicBezTo>
                    <a:cubicBezTo>
                      <a:pt x="344" y="181"/>
                      <a:pt x="287" y="213"/>
                      <a:pt x="219" y="18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3"/>
              <p:cNvSpPr>
                <a:spLocks/>
              </p:cNvSpPr>
              <p:nvPr/>
            </p:nvSpPr>
            <p:spPr bwMode="auto">
              <a:xfrm>
                <a:off x="57" y="2176"/>
                <a:ext cx="834" cy="1131"/>
              </a:xfrm>
              <a:custGeom>
                <a:avLst/>
                <a:gdLst>
                  <a:gd name="T0" fmla="*/ 0 w 115"/>
                  <a:gd name="T1" fmla="*/ 117 h 156"/>
                  <a:gd name="T2" fmla="*/ 2 w 115"/>
                  <a:gd name="T3" fmla="*/ 97 h 156"/>
                  <a:gd name="T4" fmla="*/ 109 w 115"/>
                  <a:gd name="T5" fmla="*/ 1 h 156"/>
                  <a:gd name="T6" fmla="*/ 113 w 115"/>
                  <a:gd name="T7" fmla="*/ 9 h 156"/>
                  <a:gd name="T8" fmla="*/ 91 w 115"/>
                  <a:gd name="T9" fmla="*/ 61 h 156"/>
                  <a:gd name="T10" fmla="*/ 83 w 115"/>
                  <a:gd name="T11" fmla="*/ 68 h 156"/>
                  <a:gd name="T12" fmla="*/ 7 w 115"/>
                  <a:gd name="T13" fmla="*/ 149 h 156"/>
                  <a:gd name="T14" fmla="*/ 5 w 115"/>
                  <a:gd name="T15" fmla="*/ 154 h 156"/>
                  <a:gd name="T16" fmla="*/ 0 w 115"/>
                  <a:gd name="T1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56">
                    <a:moveTo>
                      <a:pt x="0" y="117"/>
                    </a:moveTo>
                    <a:cubicBezTo>
                      <a:pt x="0" y="113"/>
                      <a:pt x="1" y="104"/>
                      <a:pt x="2" y="97"/>
                    </a:cubicBezTo>
                    <a:cubicBezTo>
                      <a:pt x="12" y="40"/>
                      <a:pt x="63" y="3"/>
                      <a:pt x="109" y="1"/>
                    </a:cubicBezTo>
                    <a:cubicBezTo>
                      <a:pt x="113" y="0"/>
                      <a:pt x="115" y="4"/>
                      <a:pt x="113" y="9"/>
                    </a:cubicBezTo>
                    <a:cubicBezTo>
                      <a:pt x="104" y="28"/>
                      <a:pt x="97" y="46"/>
                      <a:pt x="91" y="61"/>
                    </a:cubicBezTo>
                    <a:cubicBezTo>
                      <a:pt x="90" y="64"/>
                      <a:pt x="86" y="67"/>
                      <a:pt x="83" y="68"/>
                    </a:cubicBezTo>
                    <a:cubicBezTo>
                      <a:pt x="48" y="75"/>
                      <a:pt x="13" y="107"/>
                      <a:pt x="7" y="149"/>
                    </a:cubicBezTo>
                    <a:cubicBezTo>
                      <a:pt x="6" y="154"/>
                      <a:pt x="5" y="156"/>
                      <a:pt x="5" y="154"/>
                    </a:cubicBezTo>
                    <a:cubicBezTo>
                      <a:pt x="2" y="144"/>
                      <a:pt x="0" y="132"/>
                      <a:pt x="0" y="11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4"/>
              <p:cNvSpPr>
                <a:spLocks/>
              </p:cNvSpPr>
              <p:nvPr/>
            </p:nvSpPr>
            <p:spPr bwMode="auto">
              <a:xfrm>
                <a:off x="108" y="1755"/>
                <a:ext cx="856" cy="900"/>
              </a:xfrm>
              <a:custGeom>
                <a:avLst/>
                <a:gdLst>
                  <a:gd name="T0" fmla="*/ 5 w 118"/>
                  <a:gd name="T1" fmla="*/ 91 h 124"/>
                  <a:gd name="T2" fmla="*/ 12 w 118"/>
                  <a:gd name="T3" fmla="*/ 65 h 124"/>
                  <a:gd name="T4" fmla="*/ 112 w 118"/>
                  <a:gd name="T5" fmla="*/ 0 h 124"/>
                  <a:gd name="T6" fmla="*/ 115 w 118"/>
                  <a:gd name="T7" fmla="*/ 12 h 124"/>
                  <a:gd name="T8" fmla="*/ 104 w 118"/>
                  <a:gd name="T9" fmla="*/ 38 h 124"/>
                  <a:gd name="T10" fmla="*/ 91 w 118"/>
                  <a:gd name="T11" fmla="*/ 49 h 124"/>
                  <a:gd name="T12" fmla="*/ 4 w 118"/>
                  <a:gd name="T13" fmla="*/ 117 h 124"/>
                  <a:gd name="T14" fmla="*/ 1 w 118"/>
                  <a:gd name="T15" fmla="*/ 118 h 124"/>
                  <a:gd name="T16" fmla="*/ 5 w 118"/>
                  <a:gd name="T17" fmla="*/ 9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24">
                    <a:moveTo>
                      <a:pt x="5" y="91"/>
                    </a:moveTo>
                    <a:cubicBezTo>
                      <a:pt x="6" y="84"/>
                      <a:pt x="9" y="72"/>
                      <a:pt x="12" y="65"/>
                    </a:cubicBezTo>
                    <a:cubicBezTo>
                      <a:pt x="31" y="23"/>
                      <a:pt x="74" y="2"/>
                      <a:pt x="112" y="0"/>
                    </a:cubicBezTo>
                    <a:cubicBezTo>
                      <a:pt x="117" y="0"/>
                      <a:pt x="118" y="6"/>
                      <a:pt x="115" y="12"/>
                    </a:cubicBezTo>
                    <a:cubicBezTo>
                      <a:pt x="111" y="21"/>
                      <a:pt x="107" y="30"/>
                      <a:pt x="104" y="38"/>
                    </a:cubicBezTo>
                    <a:cubicBezTo>
                      <a:pt x="101" y="43"/>
                      <a:pt x="95" y="48"/>
                      <a:pt x="91" y="49"/>
                    </a:cubicBezTo>
                    <a:cubicBezTo>
                      <a:pt x="56" y="54"/>
                      <a:pt x="20" y="78"/>
                      <a:pt x="4" y="117"/>
                    </a:cubicBezTo>
                    <a:cubicBezTo>
                      <a:pt x="1" y="123"/>
                      <a:pt x="0" y="124"/>
                      <a:pt x="1" y="118"/>
                    </a:cubicBezTo>
                    <a:cubicBezTo>
                      <a:pt x="2" y="110"/>
                      <a:pt x="3" y="101"/>
                      <a:pt x="5" y="9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5"/>
              <p:cNvSpPr>
                <a:spLocks/>
              </p:cNvSpPr>
              <p:nvPr/>
            </p:nvSpPr>
            <p:spPr bwMode="auto">
              <a:xfrm>
                <a:off x="79" y="2074"/>
                <a:ext cx="500" cy="987"/>
              </a:xfrm>
              <a:custGeom>
                <a:avLst/>
                <a:gdLst>
                  <a:gd name="T0" fmla="*/ 2 w 69"/>
                  <a:gd name="T1" fmla="*/ 86 h 136"/>
                  <a:gd name="T2" fmla="*/ 7 w 69"/>
                  <a:gd name="T3" fmla="*/ 64 h 136"/>
                  <a:gd name="T4" fmla="*/ 62 w 69"/>
                  <a:gd name="T5" fmla="*/ 2 h 136"/>
                  <a:gd name="T6" fmla="*/ 67 w 69"/>
                  <a:gd name="T7" fmla="*/ 9 h 136"/>
                  <a:gd name="T8" fmla="*/ 53 w 69"/>
                  <a:gd name="T9" fmla="*/ 65 h 136"/>
                  <a:gd name="T10" fmla="*/ 45 w 69"/>
                  <a:gd name="T11" fmla="*/ 76 h 136"/>
                  <a:gd name="T12" fmla="*/ 5 w 69"/>
                  <a:gd name="T13" fmla="*/ 130 h 136"/>
                  <a:gd name="T14" fmla="*/ 1 w 69"/>
                  <a:gd name="T15" fmla="*/ 133 h 136"/>
                  <a:gd name="T16" fmla="*/ 2 w 69"/>
                  <a:gd name="T17"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6">
                    <a:moveTo>
                      <a:pt x="2" y="86"/>
                    </a:moveTo>
                    <a:cubicBezTo>
                      <a:pt x="3" y="81"/>
                      <a:pt x="5" y="71"/>
                      <a:pt x="7" y="64"/>
                    </a:cubicBezTo>
                    <a:cubicBezTo>
                      <a:pt x="18" y="36"/>
                      <a:pt x="39" y="14"/>
                      <a:pt x="62" y="2"/>
                    </a:cubicBezTo>
                    <a:cubicBezTo>
                      <a:pt x="67" y="0"/>
                      <a:pt x="69" y="3"/>
                      <a:pt x="67" y="9"/>
                    </a:cubicBezTo>
                    <a:cubicBezTo>
                      <a:pt x="61" y="30"/>
                      <a:pt x="56" y="49"/>
                      <a:pt x="53" y="65"/>
                    </a:cubicBezTo>
                    <a:cubicBezTo>
                      <a:pt x="52" y="69"/>
                      <a:pt x="48" y="74"/>
                      <a:pt x="45" y="76"/>
                    </a:cubicBezTo>
                    <a:cubicBezTo>
                      <a:pt x="27" y="88"/>
                      <a:pt x="12" y="107"/>
                      <a:pt x="5" y="130"/>
                    </a:cubicBezTo>
                    <a:cubicBezTo>
                      <a:pt x="3" y="135"/>
                      <a:pt x="2" y="136"/>
                      <a:pt x="1" y="133"/>
                    </a:cubicBezTo>
                    <a:cubicBezTo>
                      <a:pt x="0" y="120"/>
                      <a:pt x="0" y="105"/>
                      <a:pt x="2" y="86"/>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6"/>
              <p:cNvSpPr>
                <a:spLocks/>
              </p:cNvSpPr>
              <p:nvPr/>
            </p:nvSpPr>
            <p:spPr bwMode="auto">
              <a:xfrm>
                <a:off x="536" y="3228"/>
                <a:ext cx="94" cy="203"/>
              </a:xfrm>
              <a:custGeom>
                <a:avLst/>
                <a:gdLst>
                  <a:gd name="T0" fmla="*/ 0 w 13"/>
                  <a:gd name="T1" fmla="*/ 7 h 28"/>
                  <a:gd name="T2" fmla="*/ 3 w 13"/>
                  <a:gd name="T3" fmla="*/ 2 h 28"/>
                  <a:gd name="T4" fmla="*/ 10 w 13"/>
                  <a:gd name="T5" fmla="*/ 0 h 28"/>
                  <a:gd name="T6" fmla="*/ 12 w 13"/>
                  <a:gd name="T7" fmla="*/ 3 h 28"/>
                  <a:gd name="T8" fmla="*/ 10 w 13"/>
                  <a:gd name="T9" fmla="*/ 24 h 28"/>
                  <a:gd name="T10" fmla="*/ 9 w 13"/>
                  <a:gd name="T11" fmla="*/ 27 h 28"/>
                  <a:gd name="T12" fmla="*/ 5 w 13"/>
                  <a:gd name="T13" fmla="*/ 28 h 28"/>
                  <a:gd name="T14" fmla="*/ 3 w 13"/>
                  <a:gd name="T15" fmla="*/ 26 h 28"/>
                  <a:gd name="T16" fmla="*/ 0 w 13"/>
                  <a:gd name="T1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8">
                    <a:moveTo>
                      <a:pt x="0" y="7"/>
                    </a:moveTo>
                    <a:cubicBezTo>
                      <a:pt x="0" y="5"/>
                      <a:pt x="1" y="3"/>
                      <a:pt x="3" y="2"/>
                    </a:cubicBezTo>
                    <a:cubicBezTo>
                      <a:pt x="5" y="1"/>
                      <a:pt x="8" y="1"/>
                      <a:pt x="10" y="0"/>
                    </a:cubicBezTo>
                    <a:cubicBezTo>
                      <a:pt x="12" y="0"/>
                      <a:pt x="13" y="1"/>
                      <a:pt x="12" y="3"/>
                    </a:cubicBezTo>
                    <a:cubicBezTo>
                      <a:pt x="11" y="10"/>
                      <a:pt x="11" y="17"/>
                      <a:pt x="10" y="24"/>
                    </a:cubicBezTo>
                    <a:cubicBezTo>
                      <a:pt x="10" y="25"/>
                      <a:pt x="9" y="27"/>
                      <a:pt x="9" y="27"/>
                    </a:cubicBezTo>
                    <a:cubicBezTo>
                      <a:pt x="7" y="27"/>
                      <a:pt x="6" y="27"/>
                      <a:pt x="5" y="28"/>
                    </a:cubicBezTo>
                    <a:cubicBezTo>
                      <a:pt x="5" y="28"/>
                      <a:pt x="3" y="27"/>
                      <a:pt x="3" y="26"/>
                    </a:cubicBezTo>
                    <a:cubicBezTo>
                      <a:pt x="2" y="20"/>
                      <a:pt x="1" y="13"/>
                      <a:pt x="0" y="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7"/>
              <p:cNvSpPr>
                <a:spLocks/>
              </p:cNvSpPr>
              <p:nvPr/>
            </p:nvSpPr>
            <p:spPr bwMode="auto">
              <a:xfrm>
                <a:off x="391" y="3046"/>
                <a:ext cx="108" cy="167"/>
              </a:xfrm>
              <a:custGeom>
                <a:avLst/>
                <a:gdLst>
                  <a:gd name="T0" fmla="*/ 0 w 15"/>
                  <a:gd name="T1" fmla="*/ 13 h 23"/>
                  <a:gd name="T2" fmla="*/ 3 w 15"/>
                  <a:gd name="T3" fmla="*/ 6 h 23"/>
                  <a:gd name="T4" fmla="*/ 10 w 15"/>
                  <a:gd name="T5" fmla="*/ 2 h 23"/>
                  <a:gd name="T6" fmla="*/ 15 w 15"/>
                  <a:gd name="T7" fmla="*/ 3 h 23"/>
                  <a:gd name="T8" fmla="*/ 14 w 15"/>
                  <a:gd name="T9" fmla="*/ 13 h 23"/>
                  <a:gd name="T10" fmla="*/ 11 w 15"/>
                  <a:gd name="T11" fmla="*/ 18 h 23"/>
                  <a:gd name="T12" fmla="*/ 5 w 15"/>
                  <a:gd name="T13" fmla="*/ 22 h 23"/>
                  <a:gd name="T14" fmla="*/ 1 w 15"/>
                  <a:gd name="T15" fmla="*/ 22 h 23"/>
                  <a:gd name="T16" fmla="*/ 0 w 15"/>
                  <a:gd name="T1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3">
                    <a:moveTo>
                      <a:pt x="0" y="13"/>
                    </a:moveTo>
                    <a:cubicBezTo>
                      <a:pt x="0" y="11"/>
                      <a:pt x="1" y="8"/>
                      <a:pt x="3" y="6"/>
                    </a:cubicBezTo>
                    <a:cubicBezTo>
                      <a:pt x="6" y="5"/>
                      <a:pt x="8" y="3"/>
                      <a:pt x="10" y="2"/>
                    </a:cubicBezTo>
                    <a:cubicBezTo>
                      <a:pt x="13" y="0"/>
                      <a:pt x="15" y="1"/>
                      <a:pt x="15" y="3"/>
                    </a:cubicBezTo>
                    <a:cubicBezTo>
                      <a:pt x="14" y="7"/>
                      <a:pt x="14" y="10"/>
                      <a:pt x="14" y="13"/>
                    </a:cubicBezTo>
                    <a:cubicBezTo>
                      <a:pt x="14" y="14"/>
                      <a:pt x="13" y="17"/>
                      <a:pt x="11" y="18"/>
                    </a:cubicBezTo>
                    <a:cubicBezTo>
                      <a:pt x="9" y="19"/>
                      <a:pt x="7" y="21"/>
                      <a:pt x="5" y="22"/>
                    </a:cubicBezTo>
                    <a:cubicBezTo>
                      <a:pt x="4" y="23"/>
                      <a:pt x="2" y="23"/>
                      <a:pt x="1" y="22"/>
                    </a:cubicBezTo>
                    <a:cubicBezTo>
                      <a:pt x="1" y="19"/>
                      <a:pt x="0" y="16"/>
                      <a:pt x="0" y="1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8"/>
              <p:cNvSpPr>
                <a:spLocks/>
              </p:cNvSpPr>
              <p:nvPr/>
            </p:nvSpPr>
            <p:spPr bwMode="auto">
              <a:xfrm>
                <a:off x="144" y="3191"/>
                <a:ext cx="1059" cy="900"/>
              </a:xfrm>
              <a:custGeom>
                <a:avLst/>
                <a:gdLst>
                  <a:gd name="T0" fmla="*/ 142 w 146"/>
                  <a:gd name="T1" fmla="*/ 61 h 124"/>
                  <a:gd name="T2" fmla="*/ 145 w 146"/>
                  <a:gd name="T3" fmla="*/ 64 h 124"/>
                  <a:gd name="T4" fmla="*/ 51 w 146"/>
                  <a:gd name="T5" fmla="*/ 108 h 124"/>
                  <a:gd name="T6" fmla="*/ 25 w 146"/>
                  <a:gd name="T7" fmla="*/ 2 h 124"/>
                  <a:gd name="T8" fmla="*/ 29 w 146"/>
                  <a:gd name="T9" fmla="*/ 1 h 124"/>
                  <a:gd name="T10" fmla="*/ 29 w 146"/>
                  <a:gd name="T11" fmla="*/ 1 h 124"/>
                  <a:gd name="T12" fmla="*/ 27 w 146"/>
                  <a:gd name="T13" fmla="*/ 7 h 124"/>
                  <a:gd name="T14" fmla="*/ 51 w 146"/>
                  <a:gd name="T15" fmla="*/ 104 h 124"/>
                  <a:gd name="T16" fmla="*/ 138 w 146"/>
                  <a:gd name="T17" fmla="*/ 65 h 124"/>
                  <a:gd name="T18" fmla="*/ 142 w 146"/>
                  <a:gd name="T19"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24">
                    <a:moveTo>
                      <a:pt x="142" y="61"/>
                    </a:moveTo>
                    <a:cubicBezTo>
                      <a:pt x="144" y="61"/>
                      <a:pt x="146" y="62"/>
                      <a:pt x="145" y="64"/>
                    </a:cubicBezTo>
                    <a:cubicBezTo>
                      <a:pt x="134" y="98"/>
                      <a:pt x="89" y="124"/>
                      <a:pt x="51" y="108"/>
                    </a:cubicBezTo>
                    <a:cubicBezTo>
                      <a:pt x="12" y="91"/>
                      <a:pt x="0" y="33"/>
                      <a:pt x="25" y="2"/>
                    </a:cubicBezTo>
                    <a:cubicBezTo>
                      <a:pt x="27" y="0"/>
                      <a:pt x="28" y="0"/>
                      <a:pt x="29" y="1"/>
                    </a:cubicBezTo>
                    <a:cubicBezTo>
                      <a:pt x="29" y="1"/>
                      <a:pt x="29" y="1"/>
                      <a:pt x="29" y="1"/>
                    </a:cubicBezTo>
                    <a:cubicBezTo>
                      <a:pt x="29" y="3"/>
                      <a:pt x="28" y="5"/>
                      <a:pt x="27" y="7"/>
                    </a:cubicBezTo>
                    <a:cubicBezTo>
                      <a:pt x="4" y="36"/>
                      <a:pt x="15" y="89"/>
                      <a:pt x="51" y="104"/>
                    </a:cubicBezTo>
                    <a:cubicBezTo>
                      <a:pt x="85" y="119"/>
                      <a:pt x="128" y="96"/>
                      <a:pt x="138" y="65"/>
                    </a:cubicBezTo>
                    <a:cubicBezTo>
                      <a:pt x="139" y="63"/>
                      <a:pt x="141" y="61"/>
                      <a:pt x="142" y="61"/>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9"/>
              <p:cNvSpPr>
                <a:spLocks/>
              </p:cNvSpPr>
              <p:nvPr/>
            </p:nvSpPr>
            <p:spPr bwMode="auto">
              <a:xfrm>
                <a:off x="412" y="3743"/>
                <a:ext cx="443" cy="181"/>
              </a:xfrm>
              <a:custGeom>
                <a:avLst/>
                <a:gdLst>
                  <a:gd name="T0" fmla="*/ 59 w 61"/>
                  <a:gd name="T1" fmla="*/ 12 h 25"/>
                  <a:gd name="T2" fmla="*/ 59 w 61"/>
                  <a:gd name="T3" fmla="*/ 16 h 25"/>
                  <a:gd name="T4" fmla="*/ 2 w 61"/>
                  <a:gd name="T5" fmla="*/ 11 h 25"/>
                  <a:gd name="T6" fmla="*/ 1 w 61"/>
                  <a:gd name="T7" fmla="*/ 7 h 25"/>
                  <a:gd name="T8" fmla="*/ 7 w 61"/>
                  <a:gd name="T9" fmla="*/ 1 h 25"/>
                  <a:gd name="T10" fmla="*/ 10 w 61"/>
                  <a:gd name="T11" fmla="*/ 1 h 25"/>
                  <a:gd name="T12" fmla="*/ 46 w 61"/>
                  <a:gd name="T13" fmla="*/ 4 h 25"/>
                  <a:gd name="T14" fmla="*/ 50 w 61"/>
                  <a:gd name="T15" fmla="*/ 5 h 25"/>
                  <a:gd name="T16" fmla="*/ 59 w 61"/>
                  <a:gd name="T1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5">
                    <a:moveTo>
                      <a:pt x="59" y="12"/>
                    </a:moveTo>
                    <a:cubicBezTo>
                      <a:pt x="61" y="13"/>
                      <a:pt x="60" y="15"/>
                      <a:pt x="59" y="16"/>
                    </a:cubicBezTo>
                    <a:cubicBezTo>
                      <a:pt x="42" y="25"/>
                      <a:pt x="18" y="24"/>
                      <a:pt x="2" y="11"/>
                    </a:cubicBezTo>
                    <a:cubicBezTo>
                      <a:pt x="1" y="9"/>
                      <a:pt x="0" y="8"/>
                      <a:pt x="1" y="7"/>
                    </a:cubicBezTo>
                    <a:cubicBezTo>
                      <a:pt x="3" y="5"/>
                      <a:pt x="5" y="3"/>
                      <a:pt x="7" y="1"/>
                    </a:cubicBezTo>
                    <a:cubicBezTo>
                      <a:pt x="8" y="0"/>
                      <a:pt x="9" y="0"/>
                      <a:pt x="10" y="1"/>
                    </a:cubicBezTo>
                    <a:cubicBezTo>
                      <a:pt x="19" y="9"/>
                      <a:pt x="34" y="10"/>
                      <a:pt x="46" y="4"/>
                    </a:cubicBezTo>
                    <a:cubicBezTo>
                      <a:pt x="47" y="4"/>
                      <a:pt x="48" y="4"/>
                      <a:pt x="50" y="5"/>
                    </a:cubicBezTo>
                    <a:cubicBezTo>
                      <a:pt x="53" y="8"/>
                      <a:pt x="56" y="10"/>
                      <a:pt x="59" y="1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30"/>
              <p:cNvSpPr>
                <a:spLocks/>
              </p:cNvSpPr>
              <p:nvPr/>
            </p:nvSpPr>
            <p:spPr bwMode="auto">
              <a:xfrm>
                <a:off x="427" y="3612"/>
                <a:ext cx="138" cy="116"/>
              </a:xfrm>
              <a:custGeom>
                <a:avLst/>
                <a:gdLst>
                  <a:gd name="T0" fmla="*/ 8 w 19"/>
                  <a:gd name="T1" fmla="*/ 15 h 16"/>
                  <a:gd name="T2" fmla="*/ 5 w 19"/>
                  <a:gd name="T3" fmla="*/ 15 h 16"/>
                  <a:gd name="T4" fmla="*/ 0 w 19"/>
                  <a:gd name="T5" fmla="*/ 6 h 16"/>
                  <a:gd name="T6" fmla="*/ 2 w 19"/>
                  <a:gd name="T7" fmla="*/ 4 h 16"/>
                  <a:gd name="T8" fmla="*/ 15 w 19"/>
                  <a:gd name="T9" fmla="*/ 1 h 16"/>
                  <a:gd name="T10" fmla="*/ 17 w 19"/>
                  <a:gd name="T11" fmla="*/ 1 h 16"/>
                  <a:gd name="T12" fmla="*/ 19 w 19"/>
                  <a:gd name="T13" fmla="*/ 3 h 16"/>
                  <a:gd name="T14" fmla="*/ 18 w 19"/>
                  <a:gd name="T15" fmla="*/ 5 h 16"/>
                  <a:gd name="T16" fmla="*/ 8 w 19"/>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8" y="15"/>
                    </a:moveTo>
                    <a:cubicBezTo>
                      <a:pt x="7" y="16"/>
                      <a:pt x="6" y="16"/>
                      <a:pt x="5" y="15"/>
                    </a:cubicBezTo>
                    <a:cubicBezTo>
                      <a:pt x="3" y="12"/>
                      <a:pt x="1" y="9"/>
                      <a:pt x="0" y="6"/>
                    </a:cubicBezTo>
                    <a:cubicBezTo>
                      <a:pt x="0" y="5"/>
                      <a:pt x="1" y="4"/>
                      <a:pt x="2" y="4"/>
                    </a:cubicBezTo>
                    <a:cubicBezTo>
                      <a:pt x="6" y="3"/>
                      <a:pt x="10" y="2"/>
                      <a:pt x="15" y="1"/>
                    </a:cubicBezTo>
                    <a:cubicBezTo>
                      <a:pt x="16" y="0"/>
                      <a:pt x="17" y="1"/>
                      <a:pt x="17" y="1"/>
                    </a:cubicBezTo>
                    <a:cubicBezTo>
                      <a:pt x="18" y="2"/>
                      <a:pt x="18" y="2"/>
                      <a:pt x="19" y="3"/>
                    </a:cubicBezTo>
                    <a:cubicBezTo>
                      <a:pt x="19" y="3"/>
                      <a:pt x="19" y="4"/>
                      <a:pt x="18" y="5"/>
                    </a:cubicBezTo>
                    <a:cubicBezTo>
                      <a:pt x="14" y="9"/>
                      <a:pt x="11" y="12"/>
                      <a:pt x="8" y="1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31"/>
              <p:cNvSpPr>
                <a:spLocks/>
              </p:cNvSpPr>
              <p:nvPr/>
            </p:nvSpPr>
            <p:spPr bwMode="auto">
              <a:xfrm>
                <a:off x="144" y="3619"/>
                <a:ext cx="297" cy="189"/>
              </a:xfrm>
              <a:custGeom>
                <a:avLst/>
                <a:gdLst>
                  <a:gd name="T0" fmla="*/ 11 w 41"/>
                  <a:gd name="T1" fmla="*/ 24 h 26"/>
                  <a:gd name="T2" fmla="*/ 6 w 41"/>
                  <a:gd name="T3" fmla="*/ 16 h 26"/>
                  <a:gd name="T4" fmla="*/ 2 w 41"/>
                  <a:gd name="T5" fmla="*/ 8 h 26"/>
                  <a:gd name="T6" fmla="*/ 1 w 41"/>
                  <a:gd name="T7" fmla="*/ 1 h 26"/>
                  <a:gd name="T8" fmla="*/ 36 w 41"/>
                  <a:gd name="T9" fmla="*/ 5 h 26"/>
                  <a:gd name="T10" fmla="*/ 39 w 41"/>
                  <a:gd name="T11" fmla="*/ 7 h 26"/>
                  <a:gd name="T12" fmla="*/ 40 w 41"/>
                  <a:gd name="T13" fmla="*/ 9 h 26"/>
                  <a:gd name="T14" fmla="*/ 39 w 41"/>
                  <a:gd name="T15" fmla="*/ 12 h 26"/>
                  <a:gd name="T16" fmla="*/ 11 w 41"/>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26">
                    <a:moveTo>
                      <a:pt x="11" y="24"/>
                    </a:moveTo>
                    <a:cubicBezTo>
                      <a:pt x="11" y="24"/>
                      <a:pt x="8" y="20"/>
                      <a:pt x="6" y="16"/>
                    </a:cubicBezTo>
                    <a:cubicBezTo>
                      <a:pt x="5" y="13"/>
                      <a:pt x="3" y="10"/>
                      <a:pt x="2" y="8"/>
                    </a:cubicBezTo>
                    <a:cubicBezTo>
                      <a:pt x="0" y="3"/>
                      <a:pt x="0" y="0"/>
                      <a:pt x="1" y="1"/>
                    </a:cubicBezTo>
                    <a:cubicBezTo>
                      <a:pt x="8" y="9"/>
                      <a:pt x="23" y="8"/>
                      <a:pt x="36" y="5"/>
                    </a:cubicBezTo>
                    <a:cubicBezTo>
                      <a:pt x="37" y="5"/>
                      <a:pt x="39" y="6"/>
                      <a:pt x="39" y="7"/>
                    </a:cubicBezTo>
                    <a:cubicBezTo>
                      <a:pt x="40" y="9"/>
                      <a:pt x="40" y="9"/>
                      <a:pt x="40" y="9"/>
                    </a:cubicBezTo>
                    <a:cubicBezTo>
                      <a:pt x="41" y="10"/>
                      <a:pt x="40" y="12"/>
                      <a:pt x="39" y="12"/>
                    </a:cubicBezTo>
                    <a:cubicBezTo>
                      <a:pt x="28" y="19"/>
                      <a:pt x="18" y="26"/>
                      <a:pt x="11" y="2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32"/>
              <p:cNvSpPr>
                <a:spLocks/>
              </p:cNvSpPr>
              <p:nvPr/>
            </p:nvSpPr>
            <p:spPr bwMode="auto">
              <a:xfrm>
                <a:off x="158" y="3155"/>
                <a:ext cx="174" cy="392"/>
              </a:xfrm>
              <a:custGeom>
                <a:avLst/>
                <a:gdLst>
                  <a:gd name="T0" fmla="*/ 1 w 24"/>
                  <a:gd name="T1" fmla="*/ 43 h 54"/>
                  <a:gd name="T2" fmla="*/ 0 w 24"/>
                  <a:gd name="T3" fmla="*/ 35 h 54"/>
                  <a:gd name="T4" fmla="*/ 10 w 24"/>
                  <a:gd name="T5" fmla="*/ 4 h 54"/>
                  <a:gd name="T6" fmla="*/ 14 w 24"/>
                  <a:gd name="T7" fmla="*/ 2 h 54"/>
                  <a:gd name="T8" fmla="*/ 23 w 24"/>
                  <a:gd name="T9" fmla="*/ 25 h 54"/>
                  <a:gd name="T10" fmla="*/ 22 w 24"/>
                  <a:gd name="T11" fmla="*/ 31 h 54"/>
                  <a:gd name="T12" fmla="*/ 17 w 24"/>
                  <a:gd name="T13" fmla="*/ 50 h 54"/>
                  <a:gd name="T14" fmla="*/ 15 w 24"/>
                  <a:gd name="T15" fmla="*/ 54 h 54"/>
                  <a:gd name="T16" fmla="*/ 1 w 24"/>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4">
                    <a:moveTo>
                      <a:pt x="1" y="43"/>
                    </a:moveTo>
                    <a:cubicBezTo>
                      <a:pt x="0" y="42"/>
                      <a:pt x="0" y="38"/>
                      <a:pt x="0" y="35"/>
                    </a:cubicBezTo>
                    <a:cubicBezTo>
                      <a:pt x="1" y="24"/>
                      <a:pt x="5" y="13"/>
                      <a:pt x="10" y="4"/>
                    </a:cubicBezTo>
                    <a:cubicBezTo>
                      <a:pt x="11" y="1"/>
                      <a:pt x="13" y="0"/>
                      <a:pt x="14" y="2"/>
                    </a:cubicBezTo>
                    <a:cubicBezTo>
                      <a:pt x="16" y="10"/>
                      <a:pt x="19" y="18"/>
                      <a:pt x="23" y="25"/>
                    </a:cubicBezTo>
                    <a:cubicBezTo>
                      <a:pt x="24" y="26"/>
                      <a:pt x="23" y="29"/>
                      <a:pt x="22" y="31"/>
                    </a:cubicBezTo>
                    <a:cubicBezTo>
                      <a:pt x="19" y="37"/>
                      <a:pt x="18" y="44"/>
                      <a:pt x="17" y="50"/>
                    </a:cubicBezTo>
                    <a:cubicBezTo>
                      <a:pt x="17" y="53"/>
                      <a:pt x="16" y="54"/>
                      <a:pt x="15" y="54"/>
                    </a:cubicBezTo>
                    <a:cubicBezTo>
                      <a:pt x="10" y="51"/>
                      <a:pt x="5" y="48"/>
                      <a:pt x="1" y="4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33"/>
              <p:cNvSpPr>
                <a:spLocks/>
              </p:cNvSpPr>
              <p:nvPr/>
            </p:nvSpPr>
            <p:spPr bwMode="auto">
              <a:xfrm>
                <a:off x="361" y="3220"/>
                <a:ext cx="196" cy="312"/>
              </a:xfrm>
              <a:custGeom>
                <a:avLst/>
                <a:gdLst>
                  <a:gd name="T0" fmla="*/ 1 w 27"/>
                  <a:gd name="T1" fmla="*/ 15 h 43"/>
                  <a:gd name="T2" fmla="*/ 2 w 27"/>
                  <a:gd name="T3" fmla="*/ 10 h 43"/>
                  <a:gd name="T4" fmla="*/ 10 w 27"/>
                  <a:gd name="T5" fmla="*/ 1 h 43"/>
                  <a:gd name="T6" fmla="*/ 14 w 27"/>
                  <a:gd name="T7" fmla="*/ 2 h 43"/>
                  <a:gd name="T8" fmla="*/ 26 w 27"/>
                  <a:gd name="T9" fmla="*/ 37 h 43"/>
                  <a:gd name="T10" fmla="*/ 27 w 27"/>
                  <a:gd name="T11" fmla="*/ 40 h 43"/>
                  <a:gd name="T12" fmla="*/ 25 w 27"/>
                  <a:gd name="T13" fmla="*/ 42 h 43"/>
                  <a:gd name="T14" fmla="*/ 22 w 27"/>
                  <a:gd name="T15" fmla="*/ 42 h 43"/>
                  <a:gd name="T16" fmla="*/ 1 w 27"/>
                  <a:gd name="T17"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1" y="15"/>
                    </a:moveTo>
                    <a:cubicBezTo>
                      <a:pt x="0" y="14"/>
                      <a:pt x="0" y="11"/>
                      <a:pt x="2" y="10"/>
                    </a:cubicBezTo>
                    <a:cubicBezTo>
                      <a:pt x="4" y="7"/>
                      <a:pt x="7" y="4"/>
                      <a:pt x="10" y="1"/>
                    </a:cubicBezTo>
                    <a:cubicBezTo>
                      <a:pt x="12" y="0"/>
                      <a:pt x="13" y="1"/>
                      <a:pt x="14" y="2"/>
                    </a:cubicBezTo>
                    <a:cubicBezTo>
                      <a:pt x="16" y="16"/>
                      <a:pt x="20" y="27"/>
                      <a:pt x="26" y="37"/>
                    </a:cubicBezTo>
                    <a:cubicBezTo>
                      <a:pt x="27" y="38"/>
                      <a:pt x="27" y="40"/>
                      <a:pt x="27" y="40"/>
                    </a:cubicBezTo>
                    <a:cubicBezTo>
                      <a:pt x="26" y="41"/>
                      <a:pt x="25" y="42"/>
                      <a:pt x="25" y="42"/>
                    </a:cubicBezTo>
                    <a:cubicBezTo>
                      <a:pt x="25" y="42"/>
                      <a:pt x="23" y="43"/>
                      <a:pt x="22" y="42"/>
                    </a:cubicBezTo>
                    <a:cubicBezTo>
                      <a:pt x="14" y="35"/>
                      <a:pt x="6" y="26"/>
                      <a:pt x="1" y="1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34"/>
              <p:cNvSpPr>
                <a:spLocks/>
              </p:cNvSpPr>
              <p:nvPr/>
            </p:nvSpPr>
            <p:spPr bwMode="auto">
              <a:xfrm>
                <a:off x="499" y="2952"/>
                <a:ext cx="2591" cy="1480"/>
              </a:xfrm>
              <a:custGeom>
                <a:avLst/>
                <a:gdLst>
                  <a:gd name="T0" fmla="*/ 155 w 357"/>
                  <a:gd name="T1" fmla="*/ 68 h 204"/>
                  <a:gd name="T2" fmla="*/ 149 w 357"/>
                  <a:gd name="T3" fmla="*/ 76 h 204"/>
                  <a:gd name="T4" fmla="*/ 7 w 357"/>
                  <a:gd name="T5" fmla="*/ 157 h 204"/>
                  <a:gd name="T6" fmla="*/ 1 w 357"/>
                  <a:gd name="T7" fmla="*/ 154 h 204"/>
                  <a:gd name="T8" fmla="*/ 119 w 357"/>
                  <a:gd name="T9" fmla="*/ 153 h 204"/>
                  <a:gd name="T10" fmla="*/ 159 w 357"/>
                  <a:gd name="T11" fmla="*/ 161 h 204"/>
                  <a:gd name="T12" fmla="*/ 335 w 357"/>
                  <a:gd name="T13" fmla="*/ 142 h 204"/>
                  <a:gd name="T14" fmla="*/ 338 w 357"/>
                  <a:gd name="T15" fmla="*/ 7 h 204"/>
                  <a:gd name="T16" fmla="*/ 320 w 357"/>
                  <a:gd name="T17" fmla="*/ 4 h 204"/>
                  <a:gd name="T18" fmla="*/ 155 w 357"/>
                  <a:gd name="T19" fmla="*/ 6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04">
                    <a:moveTo>
                      <a:pt x="155" y="68"/>
                    </a:moveTo>
                    <a:cubicBezTo>
                      <a:pt x="151" y="69"/>
                      <a:pt x="149" y="72"/>
                      <a:pt x="149" y="76"/>
                    </a:cubicBezTo>
                    <a:cubicBezTo>
                      <a:pt x="145" y="131"/>
                      <a:pt x="72" y="188"/>
                      <a:pt x="7" y="157"/>
                    </a:cubicBezTo>
                    <a:cubicBezTo>
                      <a:pt x="3" y="155"/>
                      <a:pt x="0" y="154"/>
                      <a:pt x="1" y="154"/>
                    </a:cubicBezTo>
                    <a:cubicBezTo>
                      <a:pt x="13" y="165"/>
                      <a:pt x="48" y="168"/>
                      <a:pt x="119" y="153"/>
                    </a:cubicBezTo>
                    <a:cubicBezTo>
                      <a:pt x="129" y="151"/>
                      <a:pt x="148" y="155"/>
                      <a:pt x="159" y="161"/>
                    </a:cubicBezTo>
                    <a:cubicBezTo>
                      <a:pt x="236" y="204"/>
                      <a:pt x="312" y="185"/>
                      <a:pt x="335" y="142"/>
                    </a:cubicBezTo>
                    <a:cubicBezTo>
                      <a:pt x="357" y="102"/>
                      <a:pt x="351" y="51"/>
                      <a:pt x="338" y="7"/>
                    </a:cubicBezTo>
                    <a:cubicBezTo>
                      <a:pt x="336" y="2"/>
                      <a:pt x="328" y="0"/>
                      <a:pt x="320" y="4"/>
                    </a:cubicBezTo>
                    <a:cubicBezTo>
                      <a:pt x="248" y="36"/>
                      <a:pt x="195" y="55"/>
                      <a:pt x="155" y="68"/>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35"/>
              <p:cNvSpPr>
                <a:spLocks/>
              </p:cNvSpPr>
              <p:nvPr/>
            </p:nvSpPr>
            <p:spPr bwMode="auto">
              <a:xfrm>
                <a:off x="572" y="2335"/>
                <a:ext cx="392" cy="363"/>
              </a:xfrm>
              <a:custGeom>
                <a:avLst/>
                <a:gdLst>
                  <a:gd name="T0" fmla="*/ 10 w 54"/>
                  <a:gd name="T1" fmla="*/ 12 h 50"/>
                  <a:gd name="T2" fmla="*/ 21 w 54"/>
                  <a:gd name="T3" fmla="*/ 2 h 50"/>
                  <a:gd name="T4" fmla="*/ 48 w 54"/>
                  <a:gd name="T5" fmla="*/ 1 h 50"/>
                  <a:gd name="T6" fmla="*/ 52 w 54"/>
                  <a:gd name="T7" fmla="*/ 9 h 50"/>
                  <a:gd name="T8" fmla="*/ 37 w 54"/>
                  <a:gd name="T9" fmla="*/ 40 h 50"/>
                  <a:gd name="T10" fmla="*/ 28 w 54"/>
                  <a:gd name="T11" fmla="*/ 45 h 50"/>
                  <a:gd name="T12" fmla="*/ 5 w 54"/>
                  <a:gd name="T13" fmla="*/ 49 h 50"/>
                  <a:gd name="T14" fmla="*/ 1 w 54"/>
                  <a:gd name="T15" fmla="*/ 45 h 50"/>
                  <a:gd name="T16" fmla="*/ 10 w 54"/>
                  <a:gd name="T17"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0">
                    <a:moveTo>
                      <a:pt x="10" y="12"/>
                    </a:moveTo>
                    <a:cubicBezTo>
                      <a:pt x="12" y="8"/>
                      <a:pt x="16" y="3"/>
                      <a:pt x="21" y="2"/>
                    </a:cubicBezTo>
                    <a:cubicBezTo>
                      <a:pt x="30" y="1"/>
                      <a:pt x="39" y="0"/>
                      <a:pt x="48" y="1"/>
                    </a:cubicBezTo>
                    <a:cubicBezTo>
                      <a:pt x="52" y="1"/>
                      <a:pt x="54" y="5"/>
                      <a:pt x="52" y="9"/>
                    </a:cubicBezTo>
                    <a:cubicBezTo>
                      <a:pt x="46" y="20"/>
                      <a:pt x="41" y="30"/>
                      <a:pt x="37" y="40"/>
                    </a:cubicBezTo>
                    <a:cubicBezTo>
                      <a:pt x="35" y="43"/>
                      <a:pt x="31" y="45"/>
                      <a:pt x="28" y="45"/>
                    </a:cubicBezTo>
                    <a:cubicBezTo>
                      <a:pt x="20" y="46"/>
                      <a:pt x="13" y="47"/>
                      <a:pt x="5" y="49"/>
                    </a:cubicBezTo>
                    <a:cubicBezTo>
                      <a:pt x="2" y="50"/>
                      <a:pt x="0" y="48"/>
                      <a:pt x="1" y="45"/>
                    </a:cubicBezTo>
                    <a:cubicBezTo>
                      <a:pt x="3" y="35"/>
                      <a:pt x="6" y="24"/>
                      <a:pt x="10" y="1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36"/>
              <p:cNvSpPr>
                <a:spLocks/>
              </p:cNvSpPr>
              <p:nvPr/>
            </p:nvSpPr>
            <p:spPr bwMode="auto">
              <a:xfrm>
                <a:off x="274" y="1755"/>
                <a:ext cx="1713" cy="1378"/>
              </a:xfrm>
              <a:custGeom>
                <a:avLst/>
                <a:gdLst>
                  <a:gd name="T0" fmla="*/ 4 w 236"/>
                  <a:gd name="T1" fmla="*/ 183 h 190"/>
                  <a:gd name="T2" fmla="*/ 8 w 236"/>
                  <a:gd name="T3" fmla="*/ 183 h 190"/>
                  <a:gd name="T4" fmla="*/ 126 w 236"/>
                  <a:gd name="T5" fmla="*/ 187 h 190"/>
                  <a:gd name="T6" fmla="*/ 133 w 236"/>
                  <a:gd name="T7" fmla="*/ 188 h 190"/>
                  <a:gd name="T8" fmla="*/ 231 w 236"/>
                  <a:gd name="T9" fmla="*/ 112 h 190"/>
                  <a:gd name="T10" fmla="*/ 233 w 236"/>
                  <a:gd name="T11" fmla="*/ 100 h 190"/>
                  <a:gd name="T12" fmla="*/ 26 w 236"/>
                  <a:gd name="T13" fmla="*/ 43 h 190"/>
                  <a:gd name="T14" fmla="*/ 15 w 236"/>
                  <a:gd name="T15" fmla="*/ 61 h 190"/>
                  <a:gd name="T16" fmla="*/ 4 w 236"/>
                  <a:gd name="T17" fmla="*/ 18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90">
                    <a:moveTo>
                      <a:pt x="4" y="183"/>
                    </a:moveTo>
                    <a:cubicBezTo>
                      <a:pt x="4" y="185"/>
                      <a:pt x="6" y="185"/>
                      <a:pt x="8" y="183"/>
                    </a:cubicBezTo>
                    <a:cubicBezTo>
                      <a:pt x="41" y="149"/>
                      <a:pt x="100" y="156"/>
                      <a:pt x="126" y="187"/>
                    </a:cubicBezTo>
                    <a:cubicBezTo>
                      <a:pt x="128" y="189"/>
                      <a:pt x="131" y="190"/>
                      <a:pt x="133" y="188"/>
                    </a:cubicBezTo>
                    <a:cubicBezTo>
                      <a:pt x="158" y="168"/>
                      <a:pt x="190" y="144"/>
                      <a:pt x="231" y="112"/>
                    </a:cubicBezTo>
                    <a:cubicBezTo>
                      <a:pt x="235" y="109"/>
                      <a:pt x="236" y="103"/>
                      <a:pt x="233" y="100"/>
                    </a:cubicBezTo>
                    <a:cubicBezTo>
                      <a:pt x="186" y="43"/>
                      <a:pt x="94" y="0"/>
                      <a:pt x="26" y="43"/>
                    </a:cubicBezTo>
                    <a:cubicBezTo>
                      <a:pt x="21" y="46"/>
                      <a:pt x="17" y="55"/>
                      <a:pt x="15" y="61"/>
                    </a:cubicBezTo>
                    <a:cubicBezTo>
                      <a:pt x="2" y="116"/>
                      <a:pt x="0" y="156"/>
                      <a:pt x="4" y="18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37"/>
              <p:cNvSpPr>
                <a:spLocks/>
              </p:cNvSpPr>
              <p:nvPr/>
            </p:nvSpPr>
            <p:spPr bwMode="auto">
              <a:xfrm>
                <a:off x="115" y="3409"/>
                <a:ext cx="508" cy="660"/>
              </a:xfrm>
              <a:custGeom>
                <a:avLst/>
                <a:gdLst>
                  <a:gd name="T0" fmla="*/ 0 w 70"/>
                  <a:gd name="T1" fmla="*/ 17 h 91"/>
                  <a:gd name="T2" fmla="*/ 1 w 70"/>
                  <a:gd name="T3" fmla="*/ 20 h 91"/>
                  <a:gd name="T4" fmla="*/ 52 w 70"/>
                  <a:gd name="T5" fmla="*/ 88 h 91"/>
                  <a:gd name="T6" fmla="*/ 54 w 70"/>
                  <a:gd name="T7" fmla="*/ 90 h 91"/>
                  <a:gd name="T8" fmla="*/ 70 w 70"/>
                  <a:gd name="T9" fmla="*/ 91 h 91"/>
                  <a:gd name="T10" fmla="*/ 68 w 70"/>
                  <a:gd name="T11" fmla="*/ 89 h 91"/>
                  <a:gd name="T12" fmla="*/ 3 w 70"/>
                  <a:gd name="T13" fmla="*/ 2 h 91"/>
                  <a:gd name="T14" fmla="*/ 2 w 70"/>
                  <a:gd name="T15" fmla="*/ 0 h 91"/>
                  <a:gd name="T16" fmla="*/ 0 w 70"/>
                  <a:gd name="T17"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91">
                    <a:moveTo>
                      <a:pt x="0" y="17"/>
                    </a:moveTo>
                    <a:cubicBezTo>
                      <a:pt x="0" y="17"/>
                      <a:pt x="0" y="19"/>
                      <a:pt x="1" y="20"/>
                    </a:cubicBezTo>
                    <a:cubicBezTo>
                      <a:pt x="11" y="47"/>
                      <a:pt x="29" y="71"/>
                      <a:pt x="52" y="88"/>
                    </a:cubicBezTo>
                    <a:cubicBezTo>
                      <a:pt x="53" y="89"/>
                      <a:pt x="54" y="90"/>
                      <a:pt x="54" y="90"/>
                    </a:cubicBezTo>
                    <a:cubicBezTo>
                      <a:pt x="58" y="91"/>
                      <a:pt x="64" y="91"/>
                      <a:pt x="70" y="91"/>
                    </a:cubicBezTo>
                    <a:cubicBezTo>
                      <a:pt x="70" y="91"/>
                      <a:pt x="70" y="90"/>
                      <a:pt x="68" y="89"/>
                    </a:cubicBezTo>
                    <a:cubicBezTo>
                      <a:pt x="39" y="67"/>
                      <a:pt x="16" y="36"/>
                      <a:pt x="3" y="2"/>
                    </a:cubicBezTo>
                    <a:cubicBezTo>
                      <a:pt x="2" y="1"/>
                      <a:pt x="2" y="0"/>
                      <a:pt x="2" y="0"/>
                    </a:cubicBezTo>
                    <a:cubicBezTo>
                      <a:pt x="0" y="7"/>
                      <a:pt x="0" y="12"/>
                      <a:pt x="0" y="17"/>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38"/>
              <p:cNvSpPr>
                <a:spLocks/>
              </p:cNvSpPr>
              <p:nvPr/>
            </p:nvSpPr>
            <p:spPr bwMode="auto">
              <a:xfrm>
                <a:off x="35" y="2488"/>
                <a:ext cx="334" cy="1276"/>
              </a:xfrm>
              <a:custGeom>
                <a:avLst/>
                <a:gdLst>
                  <a:gd name="T0" fmla="*/ 5 w 46"/>
                  <a:gd name="T1" fmla="*/ 75 h 176"/>
                  <a:gd name="T2" fmla="*/ 5 w 46"/>
                  <a:gd name="T3" fmla="*/ 80 h 176"/>
                  <a:gd name="T4" fmla="*/ 24 w 46"/>
                  <a:gd name="T5" fmla="*/ 173 h 176"/>
                  <a:gd name="T6" fmla="*/ 27 w 46"/>
                  <a:gd name="T7" fmla="*/ 176 h 176"/>
                  <a:gd name="T8" fmla="*/ 45 w 46"/>
                  <a:gd name="T9" fmla="*/ 151 h 176"/>
                  <a:gd name="T10" fmla="*/ 44 w 46"/>
                  <a:gd name="T11" fmla="*/ 143 h 176"/>
                  <a:gd name="T12" fmla="*/ 11 w 46"/>
                  <a:gd name="T13" fmla="*/ 3 h 176"/>
                  <a:gd name="T14" fmla="*/ 11 w 46"/>
                  <a:gd name="T15" fmla="*/ 3 h 176"/>
                  <a:gd name="T16" fmla="*/ 5 w 46"/>
                  <a:gd name="T17" fmla="*/ 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76">
                    <a:moveTo>
                      <a:pt x="5" y="75"/>
                    </a:moveTo>
                    <a:cubicBezTo>
                      <a:pt x="5" y="75"/>
                      <a:pt x="5" y="78"/>
                      <a:pt x="5" y="80"/>
                    </a:cubicBezTo>
                    <a:cubicBezTo>
                      <a:pt x="0" y="110"/>
                      <a:pt x="7" y="144"/>
                      <a:pt x="24" y="173"/>
                    </a:cubicBezTo>
                    <a:cubicBezTo>
                      <a:pt x="25" y="175"/>
                      <a:pt x="27" y="176"/>
                      <a:pt x="27" y="176"/>
                    </a:cubicBezTo>
                    <a:cubicBezTo>
                      <a:pt x="29" y="171"/>
                      <a:pt x="35" y="163"/>
                      <a:pt x="45" y="151"/>
                    </a:cubicBezTo>
                    <a:cubicBezTo>
                      <a:pt x="46" y="149"/>
                      <a:pt x="45" y="146"/>
                      <a:pt x="44" y="143"/>
                    </a:cubicBezTo>
                    <a:cubicBezTo>
                      <a:pt x="15" y="97"/>
                      <a:pt x="4" y="46"/>
                      <a:pt x="11" y="3"/>
                    </a:cubicBezTo>
                    <a:cubicBezTo>
                      <a:pt x="12" y="0"/>
                      <a:pt x="12" y="0"/>
                      <a:pt x="11" y="3"/>
                    </a:cubicBezTo>
                    <a:cubicBezTo>
                      <a:pt x="6" y="33"/>
                      <a:pt x="4" y="56"/>
                      <a:pt x="5" y="75"/>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39"/>
              <p:cNvSpPr>
                <a:spLocks/>
              </p:cNvSpPr>
              <p:nvPr/>
            </p:nvSpPr>
            <p:spPr bwMode="auto">
              <a:xfrm>
                <a:off x="-1" y="2568"/>
                <a:ext cx="653" cy="1515"/>
              </a:xfrm>
              <a:custGeom>
                <a:avLst/>
                <a:gdLst>
                  <a:gd name="T0" fmla="*/ 31 w 90"/>
                  <a:gd name="T1" fmla="*/ 102 h 209"/>
                  <a:gd name="T2" fmla="*/ 32 w 90"/>
                  <a:gd name="T3" fmla="*/ 120 h 209"/>
                  <a:gd name="T4" fmla="*/ 50 w 90"/>
                  <a:gd name="T5" fmla="*/ 178 h 209"/>
                  <a:gd name="T6" fmla="*/ 59 w 90"/>
                  <a:gd name="T7" fmla="*/ 190 h 209"/>
                  <a:gd name="T8" fmla="*/ 84 w 90"/>
                  <a:gd name="T9" fmla="*/ 209 h 209"/>
                  <a:gd name="T10" fmla="*/ 67 w 90"/>
                  <a:gd name="T11" fmla="*/ 184 h 209"/>
                  <a:gd name="T12" fmla="*/ 13 w 90"/>
                  <a:gd name="T13" fmla="*/ 16 h 209"/>
                  <a:gd name="T14" fmla="*/ 20 w 90"/>
                  <a:gd name="T15" fmla="*/ 12 h 209"/>
                  <a:gd name="T16" fmla="*/ 31 w 90"/>
                  <a:gd name="T17" fmla="*/ 10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09">
                    <a:moveTo>
                      <a:pt x="31" y="102"/>
                    </a:moveTo>
                    <a:cubicBezTo>
                      <a:pt x="33" y="106"/>
                      <a:pt x="33" y="113"/>
                      <a:pt x="32" y="120"/>
                    </a:cubicBezTo>
                    <a:cubicBezTo>
                      <a:pt x="28" y="140"/>
                      <a:pt x="35" y="163"/>
                      <a:pt x="50" y="178"/>
                    </a:cubicBezTo>
                    <a:cubicBezTo>
                      <a:pt x="55" y="183"/>
                      <a:pt x="59" y="188"/>
                      <a:pt x="59" y="190"/>
                    </a:cubicBezTo>
                    <a:cubicBezTo>
                      <a:pt x="58" y="198"/>
                      <a:pt x="66" y="208"/>
                      <a:pt x="84" y="209"/>
                    </a:cubicBezTo>
                    <a:cubicBezTo>
                      <a:pt x="90" y="209"/>
                      <a:pt x="82" y="199"/>
                      <a:pt x="67" y="184"/>
                    </a:cubicBezTo>
                    <a:cubicBezTo>
                      <a:pt x="21" y="136"/>
                      <a:pt x="0" y="69"/>
                      <a:pt x="13" y="16"/>
                    </a:cubicBezTo>
                    <a:cubicBezTo>
                      <a:pt x="17" y="0"/>
                      <a:pt x="21" y="0"/>
                      <a:pt x="20" y="12"/>
                    </a:cubicBezTo>
                    <a:cubicBezTo>
                      <a:pt x="16" y="55"/>
                      <a:pt x="22" y="84"/>
                      <a:pt x="31" y="10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40"/>
              <p:cNvSpPr>
                <a:spLocks/>
              </p:cNvSpPr>
              <p:nvPr/>
            </p:nvSpPr>
            <p:spPr bwMode="auto">
              <a:xfrm>
                <a:off x="202" y="3090"/>
                <a:ext cx="334" cy="515"/>
              </a:xfrm>
              <a:custGeom>
                <a:avLst/>
                <a:gdLst>
                  <a:gd name="T0" fmla="*/ 46 w 46"/>
                  <a:gd name="T1" fmla="*/ 54 h 71"/>
                  <a:gd name="T2" fmla="*/ 46 w 46"/>
                  <a:gd name="T3" fmla="*/ 56 h 71"/>
                  <a:gd name="T4" fmla="*/ 41 w 46"/>
                  <a:gd name="T5" fmla="*/ 70 h 71"/>
                  <a:gd name="T6" fmla="*/ 39 w 46"/>
                  <a:gd name="T7" fmla="*/ 71 h 71"/>
                  <a:gd name="T8" fmla="*/ 1 w 46"/>
                  <a:gd name="T9" fmla="*/ 63 h 71"/>
                  <a:gd name="T10" fmla="*/ 0 w 46"/>
                  <a:gd name="T11" fmla="*/ 58 h 71"/>
                  <a:gd name="T12" fmla="*/ 26 w 46"/>
                  <a:gd name="T13" fmla="*/ 2 h 71"/>
                  <a:gd name="T14" fmla="*/ 29 w 46"/>
                  <a:gd name="T15" fmla="*/ 2 h 71"/>
                  <a:gd name="T16" fmla="*/ 46 w 46"/>
                  <a:gd name="T17" fmla="*/ 5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1">
                    <a:moveTo>
                      <a:pt x="46" y="54"/>
                    </a:moveTo>
                    <a:cubicBezTo>
                      <a:pt x="46" y="55"/>
                      <a:pt x="46" y="56"/>
                      <a:pt x="46" y="56"/>
                    </a:cubicBezTo>
                    <a:cubicBezTo>
                      <a:pt x="42" y="60"/>
                      <a:pt x="40" y="65"/>
                      <a:pt x="41" y="70"/>
                    </a:cubicBezTo>
                    <a:cubicBezTo>
                      <a:pt x="39" y="71"/>
                      <a:pt x="39" y="71"/>
                      <a:pt x="39" y="71"/>
                    </a:cubicBezTo>
                    <a:cubicBezTo>
                      <a:pt x="26" y="71"/>
                      <a:pt x="12" y="70"/>
                      <a:pt x="1" y="63"/>
                    </a:cubicBezTo>
                    <a:cubicBezTo>
                      <a:pt x="1" y="63"/>
                      <a:pt x="0" y="60"/>
                      <a:pt x="0" y="58"/>
                    </a:cubicBezTo>
                    <a:cubicBezTo>
                      <a:pt x="0" y="36"/>
                      <a:pt x="10" y="15"/>
                      <a:pt x="26" y="2"/>
                    </a:cubicBezTo>
                    <a:cubicBezTo>
                      <a:pt x="27" y="0"/>
                      <a:pt x="29" y="1"/>
                      <a:pt x="29" y="2"/>
                    </a:cubicBezTo>
                    <a:cubicBezTo>
                      <a:pt x="31" y="23"/>
                      <a:pt x="37" y="41"/>
                      <a:pt x="46" y="5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41"/>
              <p:cNvSpPr>
                <a:spLocks/>
              </p:cNvSpPr>
              <p:nvPr/>
            </p:nvSpPr>
            <p:spPr bwMode="auto">
              <a:xfrm>
                <a:off x="427" y="3496"/>
                <a:ext cx="174" cy="225"/>
              </a:xfrm>
              <a:custGeom>
                <a:avLst/>
                <a:gdLst>
                  <a:gd name="T0" fmla="*/ 24 w 24"/>
                  <a:gd name="T1" fmla="*/ 16 h 31"/>
                  <a:gd name="T2" fmla="*/ 23 w 24"/>
                  <a:gd name="T3" fmla="*/ 17 h 31"/>
                  <a:gd name="T4" fmla="*/ 12 w 24"/>
                  <a:gd name="T5" fmla="*/ 31 h 31"/>
                  <a:gd name="T6" fmla="*/ 10 w 24"/>
                  <a:gd name="T7" fmla="*/ 31 h 31"/>
                  <a:gd name="T8" fmla="*/ 5 w 24"/>
                  <a:gd name="T9" fmla="*/ 0 h 31"/>
                  <a:gd name="T10" fmla="*/ 7 w 24"/>
                  <a:gd name="T11" fmla="*/ 0 h 31"/>
                  <a:gd name="T12" fmla="*/ 22 w 24"/>
                  <a:gd name="T13" fmla="*/ 10 h 31"/>
                  <a:gd name="T14" fmla="*/ 23 w 24"/>
                  <a:gd name="T15" fmla="*/ 11 h 31"/>
                  <a:gd name="T16" fmla="*/ 24 w 24"/>
                  <a:gd name="T17"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1">
                    <a:moveTo>
                      <a:pt x="24" y="16"/>
                    </a:moveTo>
                    <a:cubicBezTo>
                      <a:pt x="24" y="16"/>
                      <a:pt x="24" y="16"/>
                      <a:pt x="23" y="17"/>
                    </a:cubicBezTo>
                    <a:cubicBezTo>
                      <a:pt x="19" y="22"/>
                      <a:pt x="16" y="26"/>
                      <a:pt x="12" y="31"/>
                    </a:cubicBezTo>
                    <a:cubicBezTo>
                      <a:pt x="10" y="31"/>
                      <a:pt x="10" y="31"/>
                      <a:pt x="10" y="31"/>
                    </a:cubicBezTo>
                    <a:cubicBezTo>
                      <a:pt x="2" y="24"/>
                      <a:pt x="0" y="10"/>
                      <a:pt x="5" y="0"/>
                    </a:cubicBezTo>
                    <a:cubicBezTo>
                      <a:pt x="7" y="0"/>
                      <a:pt x="7" y="0"/>
                      <a:pt x="7" y="0"/>
                    </a:cubicBezTo>
                    <a:cubicBezTo>
                      <a:pt x="12" y="4"/>
                      <a:pt x="17" y="7"/>
                      <a:pt x="22" y="10"/>
                    </a:cubicBezTo>
                    <a:cubicBezTo>
                      <a:pt x="23" y="11"/>
                      <a:pt x="23" y="11"/>
                      <a:pt x="23" y="11"/>
                    </a:cubicBezTo>
                    <a:cubicBezTo>
                      <a:pt x="23" y="13"/>
                      <a:pt x="23" y="15"/>
                      <a:pt x="24" y="16"/>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42"/>
              <p:cNvSpPr>
                <a:spLocks/>
              </p:cNvSpPr>
              <p:nvPr/>
            </p:nvSpPr>
            <p:spPr bwMode="auto">
              <a:xfrm>
                <a:off x="478" y="3329"/>
                <a:ext cx="261" cy="247"/>
              </a:xfrm>
              <a:custGeom>
                <a:avLst/>
                <a:gdLst>
                  <a:gd name="T0" fmla="*/ 18 w 36"/>
                  <a:gd name="T1" fmla="*/ 34 h 34"/>
                  <a:gd name="T2" fmla="*/ 16 w 36"/>
                  <a:gd name="T3" fmla="*/ 33 h 34"/>
                  <a:gd name="T4" fmla="*/ 1 w 36"/>
                  <a:gd name="T5" fmla="*/ 15 h 34"/>
                  <a:gd name="T6" fmla="*/ 1 w 36"/>
                  <a:gd name="T7" fmla="*/ 12 h 34"/>
                  <a:gd name="T8" fmla="*/ 36 w 36"/>
                  <a:gd name="T9" fmla="*/ 5 h 34"/>
                  <a:gd name="T10" fmla="*/ 36 w 36"/>
                  <a:gd name="T11" fmla="*/ 8 h 34"/>
                  <a:gd name="T12" fmla="*/ 22 w 36"/>
                  <a:gd name="T13" fmla="*/ 31 h 34"/>
                  <a:gd name="T14" fmla="*/ 21 w 36"/>
                  <a:gd name="T15" fmla="*/ 33 h 34"/>
                  <a:gd name="T16" fmla="*/ 18 w 3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4">
                    <a:moveTo>
                      <a:pt x="18" y="34"/>
                    </a:moveTo>
                    <a:cubicBezTo>
                      <a:pt x="18" y="34"/>
                      <a:pt x="17" y="34"/>
                      <a:pt x="16" y="33"/>
                    </a:cubicBezTo>
                    <a:cubicBezTo>
                      <a:pt x="10" y="28"/>
                      <a:pt x="5" y="22"/>
                      <a:pt x="1" y="15"/>
                    </a:cubicBezTo>
                    <a:cubicBezTo>
                      <a:pt x="0" y="14"/>
                      <a:pt x="1" y="12"/>
                      <a:pt x="1" y="12"/>
                    </a:cubicBezTo>
                    <a:cubicBezTo>
                      <a:pt x="10" y="3"/>
                      <a:pt x="25" y="0"/>
                      <a:pt x="36" y="5"/>
                    </a:cubicBezTo>
                    <a:cubicBezTo>
                      <a:pt x="36" y="5"/>
                      <a:pt x="36" y="6"/>
                      <a:pt x="36" y="8"/>
                    </a:cubicBezTo>
                    <a:cubicBezTo>
                      <a:pt x="31" y="16"/>
                      <a:pt x="26" y="24"/>
                      <a:pt x="22" y="31"/>
                    </a:cubicBezTo>
                    <a:cubicBezTo>
                      <a:pt x="22" y="32"/>
                      <a:pt x="21" y="33"/>
                      <a:pt x="21" y="33"/>
                    </a:cubicBezTo>
                    <a:cubicBezTo>
                      <a:pt x="21" y="33"/>
                      <a:pt x="19" y="33"/>
                      <a:pt x="18" y="34"/>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43"/>
              <p:cNvSpPr>
                <a:spLocks/>
              </p:cNvSpPr>
              <p:nvPr/>
            </p:nvSpPr>
            <p:spPr bwMode="auto">
              <a:xfrm>
                <a:off x="420" y="3228"/>
                <a:ext cx="377" cy="333"/>
              </a:xfrm>
              <a:custGeom>
                <a:avLst/>
                <a:gdLst>
                  <a:gd name="T0" fmla="*/ 51 w 52"/>
                  <a:gd name="T1" fmla="*/ 9 h 46"/>
                  <a:gd name="T2" fmla="*/ 51 w 52"/>
                  <a:gd name="T3" fmla="*/ 6 h 46"/>
                  <a:gd name="T4" fmla="*/ 1 w 52"/>
                  <a:gd name="T5" fmla="*/ 19 h 46"/>
                  <a:gd name="T6" fmla="*/ 0 w 52"/>
                  <a:gd name="T7" fmla="*/ 22 h 46"/>
                  <a:gd name="T8" fmla="*/ 22 w 52"/>
                  <a:gd name="T9" fmla="*/ 45 h 46"/>
                  <a:gd name="T10" fmla="*/ 23 w 52"/>
                  <a:gd name="T11" fmla="*/ 46 h 46"/>
                  <a:gd name="T12" fmla="*/ 30 w 52"/>
                  <a:gd name="T13" fmla="*/ 44 h 46"/>
                  <a:gd name="T14" fmla="*/ 32 w 52"/>
                  <a:gd name="T15" fmla="*/ 42 h 46"/>
                  <a:gd name="T16" fmla="*/ 51 w 52"/>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6">
                    <a:moveTo>
                      <a:pt x="51" y="9"/>
                    </a:moveTo>
                    <a:cubicBezTo>
                      <a:pt x="52" y="8"/>
                      <a:pt x="51" y="6"/>
                      <a:pt x="51" y="6"/>
                    </a:cubicBezTo>
                    <a:cubicBezTo>
                      <a:pt x="35" y="0"/>
                      <a:pt x="13" y="4"/>
                      <a:pt x="1" y="19"/>
                    </a:cubicBezTo>
                    <a:cubicBezTo>
                      <a:pt x="0" y="20"/>
                      <a:pt x="0" y="21"/>
                      <a:pt x="0" y="22"/>
                    </a:cubicBezTo>
                    <a:cubicBezTo>
                      <a:pt x="6" y="31"/>
                      <a:pt x="13" y="39"/>
                      <a:pt x="22" y="45"/>
                    </a:cubicBezTo>
                    <a:cubicBezTo>
                      <a:pt x="23" y="46"/>
                      <a:pt x="23" y="46"/>
                      <a:pt x="23" y="46"/>
                    </a:cubicBezTo>
                    <a:cubicBezTo>
                      <a:pt x="25" y="44"/>
                      <a:pt x="28" y="43"/>
                      <a:pt x="30" y="44"/>
                    </a:cubicBezTo>
                    <a:cubicBezTo>
                      <a:pt x="30" y="44"/>
                      <a:pt x="31" y="43"/>
                      <a:pt x="32" y="42"/>
                    </a:cubicBezTo>
                    <a:cubicBezTo>
                      <a:pt x="37" y="32"/>
                      <a:pt x="44" y="21"/>
                      <a:pt x="51" y="9"/>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44"/>
              <p:cNvSpPr>
                <a:spLocks/>
              </p:cNvSpPr>
              <p:nvPr/>
            </p:nvSpPr>
            <p:spPr bwMode="auto">
              <a:xfrm>
                <a:off x="420" y="3452"/>
                <a:ext cx="72" cy="102"/>
              </a:xfrm>
              <a:custGeom>
                <a:avLst/>
                <a:gdLst>
                  <a:gd name="T0" fmla="*/ 0 w 10"/>
                  <a:gd name="T1" fmla="*/ 12 h 14"/>
                  <a:gd name="T2" fmla="*/ 0 w 10"/>
                  <a:gd name="T3" fmla="*/ 11 h 14"/>
                  <a:gd name="T4" fmla="*/ 4 w 10"/>
                  <a:gd name="T5" fmla="*/ 0 h 14"/>
                  <a:gd name="T6" fmla="*/ 5 w 10"/>
                  <a:gd name="T7" fmla="*/ 0 h 14"/>
                  <a:gd name="T8" fmla="*/ 10 w 10"/>
                  <a:gd name="T9" fmla="*/ 6 h 14"/>
                  <a:gd name="T10" fmla="*/ 10 w 10"/>
                  <a:gd name="T11" fmla="*/ 6 h 14"/>
                  <a:gd name="T12" fmla="*/ 7 w 10"/>
                  <a:gd name="T13" fmla="*/ 14 h 14"/>
                  <a:gd name="T14" fmla="*/ 6 w 10"/>
                  <a:gd name="T15" fmla="*/ 14 h 14"/>
                  <a:gd name="T16" fmla="*/ 0 w 10"/>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4">
                    <a:moveTo>
                      <a:pt x="0" y="12"/>
                    </a:moveTo>
                    <a:cubicBezTo>
                      <a:pt x="0" y="11"/>
                      <a:pt x="0" y="11"/>
                      <a:pt x="0" y="11"/>
                    </a:cubicBezTo>
                    <a:cubicBezTo>
                      <a:pt x="1" y="7"/>
                      <a:pt x="2" y="4"/>
                      <a:pt x="4" y="0"/>
                    </a:cubicBezTo>
                    <a:cubicBezTo>
                      <a:pt x="5" y="0"/>
                      <a:pt x="5" y="0"/>
                      <a:pt x="5" y="0"/>
                    </a:cubicBezTo>
                    <a:cubicBezTo>
                      <a:pt x="6" y="2"/>
                      <a:pt x="8" y="4"/>
                      <a:pt x="10" y="6"/>
                    </a:cubicBezTo>
                    <a:cubicBezTo>
                      <a:pt x="10" y="6"/>
                      <a:pt x="10" y="6"/>
                      <a:pt x="10" y="6"/>
                    </a:cubicBezTo>
                    <a:cubicBezTo>
                      <a:pt x="9" y="9"/>
                      <a:pt x="7" y="11"/>
                      <a:pt x="7" y="14"/>
                    </a:cubicBezTo>
                    <a:cubicBezTo>
                      <a:pt x="6" y="14"/>
                      <a:pt x="6" y="14"/>
                      <a:pt x="6" y="14"/>
                    </a:cubicBezTo>
                    <a:cubicBezTo>
                      <a:pt x="4" y="13"/>
                      <a:pt x="2" y="13"/>
                      <a:pt x="0" y="12"/>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45"/>
              <p:cNvSpPr>
                <a:spLocks/>
              </p:cNvSpPr>
              <p:nvPr/>
            </p:nvSpPr>
            <p:spPr bwMode="auto">
              <a:xfrm>
                <a:off x="463" y="3445"/>
                <a:ext cx="73" cy="94"/>
              </a:xfrm>
              <a:custGeom>
                <a:avLst/>
                <a:gdLst>
                  <a:gd name="T0" fmla="*/ 0 w 10"/>
                  <a:gd name="T1" fmla="*/ 10 h 13"/>
                  <a:gd name="T2" fmla="*/ 0 w 10"/>
                  <a:gd name="T3" fmla="*/ 9 h 13"/>
                  <a:gd name="T4" fmla="*/ 6 w 10"/>
                  <a:gd name="T5" fmla="*/ 0 h 13"/>
                  <a:gd name="T6" fmla="*/ 7 w 10"/>
                  <a:gd name="T7" fmla="*/ 0 h 13"/>
                  <a:gd name="T8" fmla="*/ 10 w 10"/>
                  <a:gd name="T9" fmla="*/ 6 h 13"/>
                  <a:gd name="T10" fmla="*/ 10 w 10"/>
                  <a:gd name="T11" fmla="*/ 6 h 13"/>
                  <a:gd name="T12" fmla="*/ 6 w 10"/>
                  <a:gd name="T13" fmla="*/ 13 h 13"/>
                  <a:gd name="T14" fmla="*/ 5 w 10"/>
                  <a:gd name="T15" fmla="*/ 13 h 13"/>
                  <a:gd name="T16" fmla="*/ 0 w 10"/>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3">
                    <a:moveTo>
                      <a:pt x="0" y="10"/>
                    </a:moveTo>
                    <a:cubicBezTo>
                      <a:pt x="0" y="9"/>
                      <a:pt x="0" y="9"/>
                      <a:pt x="0" y="9"/>
                    </a:cubicBezTo>
                    <a:cubicBezTo>
                      <a:pt x="1" y="6"/>
                      <a:pt x="4" y="2"/>
                      <a:pt x="6" y="0"/>
                    </a:cubicBezTo>
                    <a:cubicBezTo>
                      <a:pt x="7" y="0"/>
                      <a:pt x="7" y="0"/>
                      <a:pt x="7" y="0"/>
                    </a:cubicBezTo>
                    <a:cubicBezTo>
                      <a:pt x="8" y="2"/>
                      <a:pt x="9" y="4"/>
                      <a:pt x="10" y="6"/>
                    </a:cubicBezTo>
                    <a:cubicBezTo>
                      <a:pt x="10" y="6"/>
                      <a:pt x="10" y="6"/>
                      <a:pt x="10" y="6"/>
                    </a:cubicBezTo>
                    <a:cubicBezTo>
                      <a:pt x="9" y="8"/>
                      <a:pt x="7" y="10"/>
                      <a:pt x="6" y="13"/>
                    </a:cubicBezTo>
                    <a:cubicBezTo>
                      <a:pt x="5" y="13"/>
                      <a:pt x="5" y="13"/>
                      <a:pt x="5" y="13"/>
                    </a:cubicBezTo>
                    <a:cubicBezTo>
                      <a:pt x="3" y="12"/>
                      <a:pt x="2" y="11"/>
                      <a:pt x="0" y="10"/>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46"/>
              <p:cNvSpPr>
                <a:spLocks/>
              </p:cNvSpPr>
              <p:nvPr/>
            </p:nvSpPr>
            <p:spPr bwMode="auto">
              <a:xfrm>
                <a:off x="231" y="3257"/>
                <a:ext cx="268" cy="399"/>
              </a:xfrm>
              <a:custGeom>
                <a:avLst/>
                <a:gdLst>
                  <a:gd name="T0" fmla="*/ 6 w 37"/>
                  <a:gd name="T1" fmla="*/ 53 h 55"/>
                  <a:gd name="T2" fmla="*/ 1 w 37"/>
                  <a:gd name="T3" fmla="*/ 45 h 55"/>
                  <a:gd name="T4" fmla="*/ 10 w 37"/>
                  <a:gd name="T5" fmla="*/ 5 h 55"/>
                  <a:gd name="T6" fmla="*/ 16 w 37"/>
                  <a:gd name="T7" fmla="*/ 3 h 55"/>
                  <a:gd name="T8" fmla="*/ 35 w 37"/>
                  <a:gd name="T9" fmla="*/ 32 h 55"/>
                  <a:gd name="T10" fmla="*/ 37 w 37"/>
                  <a:gd name="T11" fmla="*/ 36 h 55"/>
                  <a:gd name="T12" fmla="*/ 35 w 37"/>
                  <a:gd name="T13" fmla="*/ 49 h 55"/>
                  <a:gd name="T14" fmla="*/ 31 w 37"/>
                  <a:gd name="T15" fmla="*/ 52 h 55"/>
                  <a:gd name="T16" fmla="*/ 6 w 37"/>
                  <a:gd name="T1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5">
                    <a:moveTo>
                      <a:pt x="6" y="53"/>
                    </a:moveTo>
                    <a:cubicBezTo>
                      <a:pt x="4" y="53"/>
                      <a:pt x="2" y="49"/>
                      <a:pt x="1" y="45"/>
                    </a:cubicBezTo>
                    <a:cubicBezTo>
                      <a:pt x="0" y="31"/>
                      <a:pt x="3" y="16"/>
                      <a:pt x="10" y="5"/>
                    </a:cubicBezTo>
                    <a:cubicBezTo>
                      <a:pt x="12" y="1"/>
                      <a:pt x="15" y="0"/>
                      <a:pt x="16" y="3"/>
                    </a:cubicBezTo>
                    <a:cubicBezTo>
                      <a:pt x="21" y="15"/>
                      <a:pt x="27" y="24"/>
                      <a:pt x="35" y="32"/>
                    </a:cubicBezTo>
                    <a:cubicBezTo>
                      <a:pt x="37" y="33"/>
                      <a:pt x="37" y="35"/>
                      <a:pt x="37" y="36"/>
                    </a:cubicBezTo>
                    <a:cubicBezTo>
                      <a:pt x="35" y="40"/>
                      <a:pt x="34" y="45"/>
                      <a:pt x="35" y="49"/>
                    </a:cubicBezTo>
                    <a:cubicBezTo>
                      <a:pt x="35" y="50"/>
                      <a:pt x="33" y="51"/>
                      <a:pt x="31" y="52"/>
                    </a:cubicBezTo>
                    <a:cubicBezTo>
                      <a:pt x="22" y="54"/>
                      <a:pt x="14" y="55"/>
                      <a:pt x="6" y="5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47"/>
              <p:cNvSpPr>
                <a:spLocks/>
              </p:cNvSpPr>
              <p:nvPr/>
            </p:nvSpPr>
            <p:spPr bwMode="auto">
              <a:xfrm>
                <a:off x="231" y="3257"/>
                <a:ext cx="268" cy="399"/>
              </a:xfrm>
              <a:custGeom>
                <a:avLst/>
                <a:gdLst>
                  <a:gd name="T0" fmla="*/ 6 w 37"/>
                  <a:gd name="T1" fmla="*/ 53 h 55"/>
                  <a:gd name="T2" fmla="*/ 1 w 37"/>
                  <a:gd name="T3" fmla="*/ 45 h 55"/>
                  <a:gd name="T4" fmla="*/ 10 w 37"/>
                  <a:gd name="T5" fmla="*/ 5 h 55"/>
                  <a:gd name="T6" fmla="*/ 16 w 37"/>
                  <a:gd name="T7" fmla="*/ 3 h 55"/>
                  <a:gd name="T8" fmla="*/ 35 w 37"/>
                  <a:gd name="T9" fmla="*/ 32 h 55"/>
                  <a:gd name="T10" fmla="*/ 37 w 37"/>
                  <a:gd name="T11" fmla="*/ 36 h 55"/>
                  <a:gd name="T12" fmla="*/ 35 w 37"/>
                  <a:gd name="T13" fmla="*/ 49 h 55"/>
                  <a:gd name="T14" fmla="*/ 31 w 37"/>
                  <a:gd name="T15" fmla="*/ 52 h 55"/>
                  <a:gd name="T16" fmla="*/ 6 w 37"/>
                  <a:gd name="T1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5">
                    <a:moveTo>
                      <a:pt x="6" y="53"/>
                    </a:moveTo>
                    <a:cubicBezTo>
                      <a:pt x="4" y="53"/>
                      <a:pt x="2" y="49"/>
                      <a:pt x="1" y="45"/>
                    </a:cubicBezTo>
                    <a:cubicBezTo>
                      <a:pt x="0" y="31"/>
                      <a:pt x="3" y="16"/>
                      <a:pt x="10" y="5"/>
                    </a:cubicBezTo>
                    <a:cubicBezTo>
                      <a:pt x="12" y="1"/>
                      <a:pt x="15" y="0"/>
                      <a:pt x="16" y="3"/>
                    </a:cubicBezTo>
                    <a:cubicBezTo>
                      <a:pt x="21" y="15"/>
                      <a:pt x="27" y="24"/>
                      <a:pt x="35" y="32"/>
                    </a:cubicBezTo>
                    <a:cubicBezTo>
                      <a:pt x="37" y="33"/>
                      <a:pt x="37" y="35"/>
                      <a:pt x="37" y="36"/>
                    </a:cubicBezTo>
                    <a:cubicBezTo>
                      <a:pt x="35" y="40"/>
                      <a:pt x="34" y="45"/>
                      <a:pt x="35" y="49"/>
                    </a:cubicBezTo>
                    <a:cubicBezTo>
                      <a:pt x="35" y="50"/>
                      <a:pt x="33" y="51"/>
                      <a:pt x="31" y="52"/>
                    </a:cubicBezTo>
                    <a:cubicBezTo>
                      <a:pt x="22" y="54"/>
                      <a:pt x="14" y="55"/>
                      <a:pt x="6" y="53"/>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48"/>
              <p:cNvSpPr>
                <a:spLocks/>
              </p:cNvSpPr>
              <p:nvPr/>
            </p:nvSpPr>
            <p:spPr bwMode="auto">
              <a:xfrm>
                <a:off x="35" y="3075"/>
                <a:ext cx="239" cy="776"/>
              </a:xfrm>
              <a:custGeom>
                <a:avLst/>
                <a:gdLst>
                  <a:gd name="T0" fmla="*/ 4 w 33"/>
                  <a:gd name="T1" fmla="*/ 0 h 107"/>
                  <a:gd name="T2" fmla="*/ 4 w 33"/>
                  <a:gd name="T3" fmla="*/ 2 h 107"/>
                  <a:gd name="T4" fmla="*/ 31 w 33"/>
                  <a:gd name="T5" fmla="*/ 101 h 107"/>
                  <a:gd name="T6" fmla="*/ 33 w 33"/>
                  <a:gd name="T7" fmla="*/ 104 h 107"/>
                  <a:gd name="T8" fmla="*/ 31 w 33"/>
                  <a:gd name="T9" fmla="*/ 107 h 107"/>
                  <a:gd name="T10" fmla="*/ 29 w 33"/>
                  <a:gd name="T11" fmla="*/ 105 h 107"/>
                  <a:gd name="T12" fmla="*/ 9 w 33"/>
                  <a:gd name="T13" fmla="*/ 31 h 107"/>
                  <a:gd name="T14" fmla="*/ 9 w 33"/>
                  <a:gd name="T15" fmla="*/ 27 h 107"/>
                  <a:gd name="T16" fmla="*/ 4 w 33"/>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07">
                    <a:moveTo>
                      <a:pt x="4" y="0"/>
                    </a:moveTo>
                    <a:cubicBezTo>
                      <a:pt x="4" y="0"/>
                      <a:pt x="4" y="0"/>
                      <a:pt x="4" y="2"/>
                    </a:cubicBezTo>
                    <a:cubicBezTo>
                      <a:pt x="0" y="34"/>
                      <a:pt x="10" y="71"/>
                      <a:pt x="31" y="101"/>
                    </a:cubicBezTo>
                    <a:cubicBezTo>
                      <a:pt x="32" y="102"/>
                      <a:pt x="33" y="104"/>
                      <a:pt x="33" y="104"/>
                    </a:cubicBezTo>
                    <a:cubicBezTo>
                      <a:pt x="31" y="106"/>
                      <a:pt x="31" y="107"/>
                      <a:pt x="31" y="107"/>
                    </a:cubicBezTo>
                    <a:cubicBezTo>
                      <a:pt x="31" y="107"/>
                      <a:pt x="30" y="106"/>
                      <a:pt x="29" y="105"/>
                    </a:cubicBezTo>
                    <a:cubicBezTo>
                      <a:pt x="14" y="83"/>
                      <a:pt x="7" y="56"/>
                      <a:pt x="9" y="31"/>
                    </a:cubicBezTo>
                    <a:cubicBezTo>
                      <a:pt x="10" y="30"/>
                      <a:pt x="9" y="27"/>
                      <a:pt x="9" y="27"/>
                    </a:cubicBezTo>
                    <a:cubicBezTo>
                      <a:pt x="7" y="20"/>
                      <a:pt x="5" y="10"/>
                      <a:pt x="4" y="0"/>
                    </a:cubicBezTo>
                    <a:close/>
                  </a:path>
                </a:pathLst>
              </a:custGeom>
              <a:noFill/>
              <a:ln w="0" cap="flat">
                <a:solidFill>
                  <a:srgbClr val="0000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Oval 49"/>
              <p:cNvSpPr>
                <a:spLocks noChangeArrowheads="1"/>
              </p:cNvSpPr>
              <p:nvPr/>
            </p:nvSpPr>
            <p:spPr bwMode="auto">
              <a:xfrm>
                <a:off x="2444" y="3090"/>
                <a:ext cx="72"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50"/>
              <p:cNvSpPr>
                <a:spLocks/>
              </p:cNvSpPr>
              <p:nvPr/>
            </p:nvSpPr>
            <p:spPr bwMode="auto">
              <a:xfrm>
                <a:off x="1929" y="2524"/>
                <a:ext cx="72" cy="65"/>
              </a:xfrm>
              <a:custGeom>
                <a:avLst/>
                <a:gdLst>
                  <a:gd name="T0" fmla="*/ 0 w 10"/>
                  <a:gd name="T1" fmla="*/ 5 h 9"/>
                  <a:gd name="T2" fmla="*/ 5 w 10"/>
                  <a:gd name="T3" fmla="*/ 9 h 9"/>
                  <a:gd name="T4" fmla="*/ 10 w 10"/>
                  <a:gd name="T5" fmla="*/ 4 h 9"/>
                  <a:gd name="T6" fmla="*/ 5 w 10"/>
                  <a:gd name="T7" fmla="*/ 0 h 9"/>
                  <a:gd name="T8" fmla="*/ 0 w 10"/>
                  <a:gd name="T9" fmla="*/ 5 h 9"/>
                </a:gdLst>
                <a:ahLst/>
                <a:cxnLst>
                  <a:cxn ang="0">
                    <a:pos x="T0" y="T1"/>
                  </a:cxn>
                  <a:cxn ang="0">
                    <a:pos x="T2" y="T3"/>
                  </a:cxn>
                  <a:cxn ang="0">
                    <a:pos x="T4" y="T5"/>
                  </a:cxn>
                  <a:cxn ang="0">
                    <a:pos x="T6" y="T7"/>
                  </a:cxn>
                  <a:cxn ang="0">
                    <a:pos x="T8" y="T9"/>
                  </a:cxn>
                </a:cxnLst>
                <a:rect l="0" t="0" r="r" b="b"/>
                <a:pathLst>
                  <a:path w="10" h="9">
                    <a:moveTo>
                      <a:pt x="0" y="5"/>
                    </a:moveTo>
                    <a:cubicBezTo>
                      <a:pt x="0" y="7"/>
                      <a:pt x="2" y="9"/>
                      <a:pt x="5" y="9"/>
                    </a:cubicBezTo>
                    <a:cubicBezTo>
                      <a:pt x="8" y="9"/>
                      <a:pt x="10" y="7"/>
                      <a:pt x="10" y="4"/>
                    </a:cubicBezTo>
                    <a:cubicBezTo>
                      <a:pt x="10" y="2"/>
                      <a:pt x="8"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Oval 51"/>
              <p:cNvSpPr>
                <a:spLocks noChangeArrowheads="1"/>
              </p:cNvSpPr>
              <p:nvPr/>
            </p:nvSpPr>
            <p:spPr bwMode="auto">
              <a:xfrm>
                <a:off x="1189" y="3090"/>
                <a:ext cx="65"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Oval 52"/>
              <p:cNvSpPr>
                <a:spLocks noChangeArrowheads="1"/>
              </p:cNvSpPr>
              <p:nvPr/>
            </p:nvSpPr>
            <p:spPr bwMode="auto">
              <a:xfrm>
                <a:off x="1203" y="3568"/>
                <a:ext cx="44" cy="4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Oval 53"/>
              <p:cNvSpPr>
                <a:spLocks noChangeArrowheads="1"/>
              </p:cNvSpPr>
              <p:nvPr/>
            </p:nvSpPr>
            <p:spPr bwMode="auto">
              <a:xfrm>
                <a:off x="1515" y="3685"/>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Oval 54"/>
              <p:cNvSpPr>
                <a:spLocks noChangeArrowheads="1"/>
              </p:cNvSpPr>
              <p:nvPr/>
            </p:nvSpPr>
            <p:spPr bwMode="auto">
              <a:xfrm>
                <a:off x="2531" y="4236"/>
                <a:ext cx="51" cy="5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Oval 55"/>
              <p:cNvSpPr>
                <a:spLocks noChangeArrowheads="1"/>
              </p:cNvSpPr>
              <p:nvPr/>
            </p:nvSpPr>
            <p:spPr bwMode="auto">
              <a:xfrm>
                <a:off x="1769" y="4163"/>
                <a:ext cx="51" cy="5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Oval 56"/>
              <p:cNvSpPr>
                <a:spLocks noChangeArrowheads="1"/>
              </p:cNvSpPr>
              <p:nvPr/>
            </p:nvSpPr>
            <p:spPr bwMode="auto">
              <a:xfrm>
                <a:off x="2364" y="4199"/>
                <a:ext cx="22"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57"/>
              <p:cNvSpPr>
                <a:spLocks/>
              </p:cNvSpPr>
              <p:nvPr/>
            </p:nvSpPr>
            <p:spPr bwMode="auto">
              <a:xfrm>
                <a:off x="1508" y="3141"/>
                <a:ext cx="36" cy="36"/>
              </a:xfrm>
              <a:custGeom>
                <a:avLst/>
                <a:gdLst>
                  <a:gd name="T0" fmla="*/ 2 w 5"/>
                  <a:gd name="T1" fmla="*/ 0 h 5"/>
                  <a:gd name="T2" fmla="*/ 0 w 5"/>
                  <a:gd name="T3" fmla="*/ 3 h 5"/>
                  <a:gd name="T4" fmla="*/ 2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2" y="5"/>
                    </a:cubicBezTo>
                    <a:cubicBezTo>
                      <a:pt x="4" y="5"/>
                      <a:pt x="5" y="4"/>
                      <a:pt x="5" y="3"/>
                    </a:cubicBezTo>
                    <a:cubicBezTo>
                      <a:pt x="5"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58"/>
              <p:cNvSpPr>
                <a:spLocks noEditPoints="1"/>
              </p:cNvSpPr>
              <p:nvPr/>
            </p:nvSpPr>
            <p:spPr bwMode="auto">
              <a:xfrm>
                <a:off x="1501" y="3141"/>
                <a:ext cx="43"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2" y="6"/>
                      <a:pt x="0" y="5"/>
                      <a:pt x="0" y="3"/>
                    </a:cubicBezTo>
                    <a:cubicBezTo>
                      <a:pt x="0" y="1"/>
                      <a:pt x="2" y="0"/>
                      <a:pt x="3" y="0"/>
                    </a:cubicBezTo>
                    <a:cubicBezTo>
                      <a:pt x="5" y="0"/>
                      <a:pt x="6" y="1"/>
                      <a:pt x="6" y="3"/>
                    </a:cubicBezTo>
                    <a:cubicBezTo>
                      <a:pt x="6" y="5"/>
                      <a:pt x="5"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59"/>
              <p:cNvSpPr>
                <a:spLocks/>
              </p:cNvSpPr>
              <p:nvPr/>
            </p:nvSpPr>
            <p:spPr bwMode="auto">
              <a:xfrm>
                <a:off x="1878" y="3329"/>
                <a:ext cx="36" cy="44"/>
              </a:xfrm>
              <a:custGeom>
                <a:avLst/>
                <a:gdLst>
                  <a:gd name="T0" fmla="*/ 2 w 5"/>
                  <a:gd name="T1" fmla="*/ 1 h 6"/>
                  <a:gd name="T2" fmla="*/ 0 w 5"/>
                  <a:gd name="T3" fmla="*/ 3 h 6"/>
                  <a:gd name="T4" fmla="*/ 3 w 5"/>
                  <a:gd name="T5" fmla="*/ 6 h 6"/>
                  <a:gd name="T6" fmla="*/ 5 w 5"/>
                  <a:gd name="T7" fmla="*/ 3 h 6"/>
                  <a:gd name="T8" fmla="*/ 2 w 5"/>
                  <a:gd name="T9" fmla="*/ 1 h 6"/>
                </a:gdLst>
                <a:ahLst/>
                <a:cxnLst>
                  <a:cxn ang="0">
                    <a:pos x="T0" y="T1"/>
                  </a:cxn>
                  <a:cxn ang="0">
                    <a:pos x="T2" y="T3"/>
                  </a:cxn>
                  <a:cxn ang="0">
                    <a:pos x="T4" y="T5"/>
                  </a:cxn>
                  <a:cxn ang="0">
                    <a:pos x="T6" y="T7"/>
                  </a:cxn>
                  <a:cxn ang="0">
                    <a:pos x="T8" y="T9"/>
                  </a:cxn>
                </a:cxnLst>
                <a:rect l="0" t="0" r="r" b="b"/>
                <a:pathLst>
                  <a:path w="5" h="6">
                    <a:moveTo>
                      <a:pt x="2" y="1"/>
                    </a:moveTo>
                    <a:cubicBezTo>
                      <a:pt x="1" y="1"/>
                      <a:pt x="0" y="2"/>
                      <a:pt x="0" y="3"/>
                    </a:cubicBezTo>
                    <a:cubicBezTo>
                      <a:pt x="0" y="5"/>
                      <a:pt x="1" y="6"/>
                      <a:pt x="3" y="6"/>
                    </a:cubicBezTo>
                    <a:cubicBezTo>
                      <a:pt x="4" y="6"/>
                      <a:pt x="5" y="4"/>
                      <a:pt x="5" y="3"/>
                    </a:cubicBezTo>
                    <a:cubicBezTo>
                      <a:pt x="5" y="2"/>
                      <a:pt x="4" y="0"/>
                      <a:pt x="2"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60"/>
              <p:cNvSpPr>
                <a:spLocks noEditPoints="1"/>
              </p:cNvSpPr>
              <p:nvPr/>
            </p:nvSpPr>
            <p:spPr bwMode="auto">
              <a:xfrm>
                <a:off x="1871" y="3329"/>
                <a:ext cx="50" cy="44"/>
              </a:xfrm>
              <a:custGeom>
                <a:avLst/>
                <a:gdLst>
                  <a:gd name="T0" fmla="*/ 4 w 7"/>
                  <a:gd name="T1" fmla="*/ 6 h 6"/>
                  <a:gd name="T2" fmla="*/ 0 w 7"/>
                  <a:gd name="T3" fmla="*/ 3 h 6"/>
                  <a:gd name="T4" fmla="*/ 3 w 7"/>
                  <a:gd name="T5" fmla="*/ 0 h 6"/>
                  <a:gd name="T6" fmla="*/ 7 w 7"/>
                  <a:gd name="T7" fmla="*/ 3 h 6"/>
                  <a:gd name="T8" fmla="*/ 4 w 7"/>
                  <a:gd name="T9" fmla="*/ 6 h 6"/>
                  <a:gd name="T10" fmla="*/ 4 w 7"/>
                  <a:gd name="T11" fmla="*/ 5 h 6"/>
                  <a:gd name="T12" fmla="*/ 6 w 7"/>
                  <a:gd name="T13" fmla="*/ 3 h 6"/>
                  <a:gd name="T14" fmla="*/ 3 w 7"/>
                  <a:gd name="T15" fmla="*/ 1 h 6"/>
                  <a:gd name="T16" fmla="*/ 1 w 7"/>
                  <a:gd name="T17" fmla="*/ 3 h 6"/>
                  <a:gd name="T18" fmla="*/ 4 w 7"/>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4" y="6"/>
                    </a:moveTo>
                    <a:cubicBezTo>
                      <a:pt x="2" y="6"/>
                      <a:pt x="1" y="5"/>
                      <a:pt x="0" y="3"/>
                    </a:cubicBezTo>
                    <a:cubicBezTo>
                      <a:pt x="0" y="1"/>
                      <a:pt x="2" y="0"/>
                      <a:pt x="3" y="0"/>
                    </a:cubicBezTo>
                    <a:cubicBezTo>
                      <a:pt x="5" y="0"/>
                      <a:pt x="7" y="1"/>
                      <a:pt x="7" y="3"/>
                    </a:cubicBezTo>
                    <a:cubicBezTo>
                      <a:pt x="7" y="5"/>
                      <a:pt x="5" y="6"/>
                      <a:pt x="4" y="6"/>
                    </a:cubicBezTo>
                    <a:close/>
                    <a:moveTo>
                      <a:pt x="4" y="5"/>
                    </a:moveTo>
                    <a:cubicBezTo>
                      <a:pt x="5" y="5"/>
                      <a:pt x="6" y="4"/>
                      <a:pt x="6" y="3"/>
                    </a:cubicBezTo>
                    <a:cubicBezTo>
                      <a:pt x="6" y="2"/>
                      <a:pt x="5" y="1"/>
                      <a:pt x="3" y="1"/>
                    </a:cubicBezTo>
                    <a:cubicBezTo>
                      <a:pt x="2" y="1"/>
                      <a:pt x="1" y="2"/>
                      <a:pt x="1" y="3"/>
                    </a:cubicBezTo>
                    <a:cubicBezTo>
                      <a:pt x="1" y="4"/>
                      <a:pt x="2" y="5"/>
                      <a:pt x="4"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Oval 61"/>
              <p:cNvSpPr>
                <a:spLocks noChangeArrowheads="1"/>
              </p:cNvSpPr>
              <p:nvPr/>
            </p:nvSpPr>
            <p:spPr bwMode="auto">
              <a:xfrm>
                <a:off x="1682" y="3873"/>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62"/>
              <p:cNvSpPr>
                <a:spLocks noEditPoints="1"/>
              </p:cNvSpPr>
              <p:nvPr/>
            </p:nvSpPr>
            <p:spPr bwMode="auto">
              <a:xfrm>
                <a:off x="1682" y="387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Oval 63"/>
              <p:cNvSpPr>
                <a:spLocks noChangeArrowheads="1"/>
              </p:cNvSpPr>
              <p:nvPr/>
            </p:nvSpPr>
            <p:spPr bwMode="auto">
              <a:xfrm>
                <a:off x="1457" y="4054"/>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64"/>
              <p:cNvSpPr>
                <a:spLocks noEditPoints="1"/>
              </p:cNvSpPr>
              <p:nvPr/>
            </p:nvSpPr>
            <p:spPr bwMode="auto">
              <a:xfrm>
                <a:off x="1457" y="405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0"/>
                      <a:pt x="1" y="0"/>
                      <a:pt x="2" y="0"/>
                    </a:cubicBezTo>
                    <a:cubicBezTo>
                      <a:pt x="3" y="0"/>
                      <a:pt x="4" y="0"/>
                      <a:pt x="4" y="2"/>
                    </a:cubicBezTo>
                    <a:cubicBezTo>
                      <a:pt x="4" y="3"/>
                      <a:pt x="3" y="4"/>
                      <a:pt x="2" y="4"/>
                    </a:cubicBezTo>
                    <a:close/>
                    <a:moveTo>
                      <a:pt x="2" y="3"/>
                    </a:moveTo>
                    <a:cubicBezTo>
                      <a:pt x="3" y="3"/>
                      <a:pt x="3" y="2"/>
                      <a:pt x="3" y="2"/>
                    </a:cubicBezTo>
                    <a:cubicBezTo>
                      <a:pt x="3" y="1"/>
                      <a:pt x="3" y="0"/>
                      <a:pt x="2" y="0"/>
                    </a:cubicBezTo>
                    <a:cubicBezTo>
                      <a:pt x="1" y="0"/>
                      <a:pt x="0" y="1"/>
                      <a:pt x="0" y="2"/>
                    </a:cubicBezTo>
                    <a:cubicBezTo>
                      <a:pt x="0"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Oval 65"/>
              <p:cNvSpPr>
                <a:spLocks noChangeArrowheads="1"/>
              </p:cNvSpPr>
              <p:nvPr/>
            </p:nvSpPr>
            <p:spPr bwMode="auto">
              <a:xfrm>
                <a:off x="1261" y="4062"/>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66"/>
              <p:cNvSpPr>
                <a:spLocks noEditPoints="1"/>
              </p:cNvSpPr>
              <p:nvPr/>
            </p:nvSpPr>
            <p:spPr bwMode="auto">
              <a:xfrm>
                <a:off x="1261" y="406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4"/>
                    </a:moveTo>
                    <a:cubicBezTo>
                      <a:pt x="2" y="4"/>
                      <a:pt x="3" y="3"/>
                      <a:pt x="3" y="2"/>
                    </a:cubicBezTo>
                    <a:cubicBezTo>
                      <a:pt x="3" y="1"/>
                      <a:pt x="2"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Oval 67"/>
              <p:cNvSpPr>
                <a:spLocks noChangeArrowheads="1"/>
              </p:cNvSpPr>
              <p:nvPr/>
            </p:nvSpPr>
            <p:spPr bwMode="auto">
              <a:xfrm>
                <a:off x="2045" y="3278"/>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68"/>
              <p:cNvSpPr>
                <a:spLocks noEditPoints="1"/>
              </p:cNvSpPr>
              <p:nvPr/>
            </p:nvSpPr>
            <p:spPr bwMode="auto">
              <a:xfrm>
                <a:off x="2045" y="327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Oval 69"/>
              <p:cNvSpPr>
                <a:spLocks noChangeArrowheads="1"/>
              </p:cNvSpPr>
              <p:nvPr/>
            </p:nvSpPr>
            <p:spPr bwMode="auto">
              <a:xfrm>
                <a:off x="790" y="2401"/>
                <a:ext cx="21"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70"/>
              <p:cNvSpPr>
                <a:spLocks noEditPoints="1"/>
              </p:cNvSpPr>
              <p:nvPr/>
            </p:nvSpPr>
            <p:spPr bwMode="auto">
              <a:xfrm>
                <a:off x="782" y="2401"/>
                <a:ext cx="37"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3 h 4"/>
                  <a:gd name="T12" fmla="*/ 4 w 5"/>
                  <a:gd name="T13" fmla="*/ 2 h 4"/>
                  <a:gd name="T14" fmla="*/ 3 w 5"/>
                  <a:gd name="T15" fmla="*/ 0 h 4"/>
                  <a:gd name="T16" fmla="*/ 1 w 5"/>
                  <a:gd name="T17" fmla="*/ 2 h 4"/>
                  <a:gd name="T18" fmla="*/ 3 w 5"/>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1" y="3"/>
                      <a:pt x="0" y="2"/>
                    </a:cubicBezTo>
                    <a:cubicBezTo>
                      <a:pt x="0" y="0"/>
                      <a:pt x="1" y="0"/>
                      <a:pt x="3" y="0"/>
                    </a:cubicBezTo>
                    <a:cubicBezTo>
                      <a:pt x="4" y="0"/>
                      <a:pt x="5" y="0"/>
                      <a:pt x="5" y="2"/>
                    </a:cubicBezTo>
                    <a:cubicBezTo>
                      <a:pt x="5" y="3"/>
                      <a:pt x="4" y="4"/>
                      <a:pt x="3" y="4"/>
                    </a:cubicBezTo>
                    <a:close/>
                    <a:moveTo>
                      <a:pt x="3" y="3"/>
                    </a:moveTo>
                    <a:cubicBezTo>
                      <a:pt x="3" y="3"/>
                      <a:pt x="4" y="2"/>
                      <a:pt x="4" y="2"/>
                    </a:cubicBezTo>
                    <a:cubicBezTo>
                      <a:pt x="4" y="1"/>
                      <a:pt x="3" y="0"/>
                      <a:pt x="3" y="0"/>
                    </a:cubicBezTo>
                    <a:cubicBezTo>
                      <a:pt x="2" y="0"/>
                      <a:pt x="1" y="1"/>
                      <a:pt x="1" y="2"/>
                    </a:cubicBezTo>
                    <a:cubicBezTo>
                      <a:pt x="1" y="2"/>
                      <a:pt x="2" y="3"/>
                      <a:pt x="3"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Oval 71"/>
              <p:cNvSpPr>
                <a:spLocks noChangeArrowheads="1"/>
              </p:cNvSpPr>
              <p:nvPr/>
            </p:nvSpPr>
            <p:spPr bwMode="auto">
              <a:xfrm>
                <a:off x="376" y="2908"/>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72"/>
              <p:cNvSpPr>
                <a:spLocks noEditPoints="1"/>
              </p:cNvSpPr>
              <p:nvPr/>
            </p:nvSpPr>
            <p:spPr bwMode="auto">
              <a:xfrm>
                <a:off x="376" y="290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Oval 73"/>
              <p:cNvSpPr>
                <a:spLocks noChangeArrowheads="1"/>
              </p:cNvSpPr>
              <p:nvPr/>
            </p:nvSpPr>
            <p:spPr bwMode="auto">
              <a:xfrm>
                <a:off x="608" y="3242"/>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74"/>
              <p:cNvSpPr>
                <a:spLocks noEditPoints="1"/>
              </p:cNvSpPr>
              <p:nvPr/>
            </p:nvSpPr>
            <p:spPr bwMode="auto">
              <a:xfrm>
                <a:off x="608" y="324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1"/>
                      <a:pt x="0"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75"/>
              <p:cNvSpPr>
                <a:spLocks/>
              </p:cNvSpPr>
              <p:nvPr/>
            </p:nvSpPr>
            <p:spPr bwMode="auto">
              <a:xfrm>
                <a:off x="724" y="3351"/>
                <a:ext cx="29" cy="29"/>
              </a:xfrm>
              <a:custGeom>
                <a:avLst/>
                <a:gdLst>
                  <a:gd name="T0" fmla="*/ 2 w 4"/>
                  <a:gd name="T1" fmla="*/ 0 h 4"/>
                  <a:gd name="T2" fmla="*/ 0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0" y="1"/>
                      <a:pt x="0" y="2"/>
                    </a:cubicBezTo>
                    <a:cubicBezTo>
                      <a:pt x="0" y="3"/>
                      <a:pt x="1" y="4"/>
                      <a:pt x="2" y="4"/>
                    </a:cubicBezTo>
                    <a:cubicBezTo>
                      <a:pt x="3" y="4"/>
                      <a:pt x="4" y="3"/>
                      <a:pt x="4" y="2"/>
                    </a:cubicBezTo>
                    <a:cubicBezTo>
                      <a:pt x="3" y="1"/>
                      <a:pt x="3"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76"/>
              <p:cNvSpPr>
                <a:spLocks noEditPoints="1"/>
              </p:cNvSpPr>
              <p:nvPr/>
            </p:nvSpPr>
            <p:spPr bwMode="auto">
              <a:xfrm>
                <a:off x="724" y="335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3"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Oval 77"/>
              <p:cNvSpPr>
                <a:spLocks noChangeArrowheads="1"/>
              </p:cNvSpPr>
              <p:nvPr/>
            </p:nvSpPr>
            <p:spPr bwMode="auto">
              <a:xfrm>
                <a:off x="985" y="3612"/>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78"/>
              <p:cNvSpPr>
                <a:spLocks noEditPoints="1"/>
              </p:cNvSpPr>
              <p:nvPr/>
            </p:nvSpPr>
            <p:spPr bwMode="auto">
              <a:xfrm>
                <a:off x="985" y="361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Oval 79"/>
              <p:cNvSpPr>
                <a:spLocks noChangeArrowheads="1"/>
              </p:cNvSpPr>
              <p:nvPr/>
            </p:nvSpPr>
            <p:spPr bwMode="auto">
              <a:xfrm>
                <a:off x="1123" y="4272"/>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80"/>
              <p:cNvSpPr>
                <a:spLocks noEditPoints="1"/>
              </p:cNvSpPr>
              <p:nvPr/>
            </p:nvSpPr>
            <p:spPr bwMode="auto">
              <a:xfrm>
                <a:off x="1116" y="4272"/>
                <a:ext cx="36" cy="29"/>
              </a:xfrm>
              <a:custGeom>
                <a:avLst/>
                <a:gdLst>
                  <a:gd name="T0" fmla="*/ 2 w 5"/>
                  <a:gd name="T1" fmla="*/ 4 h 4"/>
                  <a:gd name="T2" fmla="*/ 0 w 5"/>
                  <a:gd name="T3" fmla="*/ 2 h 4"/>
                  <a:gd name="T4" fmla="*/ 2 w 5"/>
                  <a:gd name="T5" fmla="*/ 0 h 4"/>
                  <a:gd name="T6" fmla="*/ 5 w 5"/>
                  <a:gd name="T7" fmla="*/ 2 h 4"/>
                  <a:gd name="T8" fmla="*/ 2 w 5"/>
                  <a:gd name="T9" fmla="*/ 4 h 4"/>
                  <a:gd name="T10" fmla="*/ 2 w 5"/>
                  <a:gd name="T11" fmla="*/ 4 h 4"/>
                  <a:gd name="T12" fmla="*/ 4 w 5"/>
                  <a:gd name="T13" fmla="*/ 2 h 4"/>
                  <a:gd name="T14" fmla="*/ 2 w 5"/>
                  <a:gd name="T15" fmla="*/ 1 h 4"/>
                  <a:gd name="T16" fmla="*/ 1 w 5"/>
                  <a:gd name="T17" fmla="*/ 2 h 4"/>
                  <a:gd name="T18" fmla="*/ 2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2" y="4"/>
                    </a:moveTo>
                    <a:cubicBezTo>
                      <a:pt x="1" y="4"/>
                      <a:pt x="0" y="3"/>
                      <a:pt x="0" y="2"/>
                    </a:cubicBezTo>
                    <a:cubicBezTo>
                      <a:pt x="0" y="1"/>
                      <a:pt x="1" y="0"/>
                      <a:pt x="2" y="0"/>
                    </a:cubicBezTo>
                    <a:cubicBezTo>
                      <a:pt x="4" y="0"/>
                      <a:pt x="4" y="1"/>
                      <a:pt x="5" y="2"/>
                    </a:cubicBezTo>
                    <a:cubicBezTo>
                      <a:pt x="5" y="3"/>
                      <a:pt x="4" y="4"/>
                      <a:pt x="2" y="4"/>
                    </a:cubicBezTo>
                    <a:close/>
                    <a:moveTo>
                      <a:pt x="2" y="4"/>
                    </a:moveTo>
                    <a:cubicBezTo>
                      <a:pt x="3" y="4"/>
                      <a:pt x="4" y="3"/>
                      <a:pt x="4" y="2"/>
                    </a:cubicBezTo>
                    <a:cubicBezTo>
                      <a:pt x="4" y="1"/>
                      <a:pt x="3" y="1"/>
                      <a:pt x="2" y="1"/>
                    </a:cubicBezTo>
                    <a:cubicBezTo>
                      <a:pt x="2" y="1"/>
                      <a:pt x="1" y="1"/>
                      <a:pt x="1" y="2"/>
                    </a:cubicBezTo>
                    <a:cubicBezTo>
                      <a:pt x="1" y="3"/>
                      <a:pt x="2"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Oval 81"/>
              <p:cNvSpPr>
                <a:spLocks noChangeArrowheads="1"/>
              </p:cNvSpPr>
              <p:nvPr/>
            </p:nvSpPr>
            <p:spPr bwMode="auto">
              <a:xfrm>
                <a:off x="238" y="3830"/>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82"/>
              <p:cNvSpPr>
                <a:spLocks noEditPoints="1"/>
              </p:cNvSpPr>
              <p:nvPr/>
            </p:nvSpPr>
            <p:spPr bwMode="auto">
              <a:xfrm>
                <a:off x="238" y="383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Oval 83"/>
              <p:cNvSpPr>
                <a:spLocks noChangeArrowheads="1"/>
              </p:cNvSpPr>
              <p:nvPr/>
            </p:nvSpPr>
            <p:spPr bwMode="auto">
              <a:xfrm>
                <a:off x="644" y="4272"/>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84"/>
              <p:cNvSpPr>
                <a:spLocks noEditPoints="1"/>
              </p:cNvSpPr>
              <p:nvPr/>
            </p:nvSpPr>
            <p:spPr bwMode="auto">
              <a:xfrm>
                <a:off x="644" y="4272"/>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85"/>
              <p:cNvSpPr>
                <a:spLocks/>
              </p:cNvSpPr>
              <p:nvPr/>
            </p:nvSpPr>
            <p:spPr bwMode="auto">
              <a:xfrm>
                <a:off x="427" y="3996"/>
                <a:ext cx="29" cy="22"/>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0"/>
                      <a:pt x="0" y="1"/>
                      <a:pt x="0" y="1"/>
                    </a:cubicBezTo>
                    <a:cubicBezTo>
                      <a:pt x="0" y="3"/>
                      <a:pt x="1" y="3"/>
                      <a:pt x="2" y="3"/>
                    </a:cubicBezTo>
                    <a:cubicBezTo>
                      <a:pt x="3" y="3"/>
                      <a:pt x="4" y="2"/>
                      <a:pt x="4" y="1"/>
                    </a:cubicBezTo>
                    <a:cubicBezTo>
                      <a:pt x="4" y="0"/>
                      <a:pt x="3"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86"/>
              <p:cNvSpPr>
                <a:spLocks noEditPoints="1"/>
              </p:cNvSpPr>
              <p:nvPr/>
            </p:nvSpPr>
            <p:spPr bwMode="auto">
              <a:xfrm>
                <a:off x="427" y="3989"/>
                <a:ext cx="29" cy="36"/>
              </a:xfrm>
              <a:custGeom>
                <a:avLst/>
                <a:gdLst>
                  <a:gd name="T0" fmla="*/ 2 w 4"/>
                  <a:gd name="T1" fmla="*/ 5 h 5"/>
                  <a:gd name="T2" fmla="*/ 0 w 4"/>
                  <a:gd name="T3" fmla="*/ 2 h 5"/>
                  <a:gd name="T4" fmla="*/ 2 w 4"/>
                  <a:gd name="T5" fmla="*/ 0 h 5"/>
                  <a:gd name="T6" fmla="*/ 4 w 4"/>
                  <a:gd name="T7" fmla="*/ 2 h 5"/>
                  <a:gd name="T8" fmla="*/ 2 w 4"/>
                  <a:gd name="T9" fmla="*/ 5 h 5"/>
                  <a:gd name="T10" fmla="*/ 2 w 4"/>
                  <a:gd name="T11" fmla="*/ 4 h 5"/>
                  <a:gd name="T12" fmla="*/ 3 w 4"/>
                  <a:gd name="T13" fmla="*/ 2 h 5"/>
                  <a:gd name="T14" fmla="*/ 2 w 4"/>
                  <a:gd name="T15" fmla="*/ 1 h 5"/>
                  <a:gd name="T16" fmla="*/ 0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2"/>
                    </a:cubicBezTo>
                    <a:cubicBezTo>
                      <a:pt x="0" y="1"/>
                      <a:pt x="1" y="0"/>
                      <a:pt x="2" y="0"/>
                    </a:cubicBezTo>
                    <a:cubicBezTo>
                      <a:pt x="3" y="0"/>
                      <a:pt x="4" y="1"/>
                      <a:pt x="4" y="2"/>
                    </a:cubicBezTo>
                    <a:cubicBezTo>
                      <a:pt x="4" y="4"/>
                      <a:pt x="3" y="5"/>
                      <a:pt x="2" y="5"/>
                    </a:cubicBezTo>
                    <a:close/>
                    <a:moveTo>
                      <a:pt x="2" y="4"/>
                    </a:moveTo>
                    <a:cubicBezTo>
                      <a:pt x="3" y="4"/>
                      <a:pt x="3" y="3"/>
                      <a:pt x="3" y="2"/>
                    </a:cubicBezTo>
                    <a:cubicBezTo>
                      <a:pt x="3" y="2"/>
                      <a:pt x="3" y="1"/>
                      <a:pt x="2" y="1"/>
                    </a:cubicBezTo>
                    <a:cubicBezTo>
                      <a:pt x="1" y="1"/>
                      <a:pt x="0" y="2"/>
                      <a:pt x="0" y="3"/>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Oval 87"/>
              <p:cNvSpPr>
                <a:spLocks noChangeArrowheads="1"/>
              </p:cNvSpPr>
              <p:nvPr/>
            </p:nvSpPr>
            <p:spPr bwMode="auto">
              <a:xfrm>
                <a:off x="253" y="3199"/>
                <a:ext cx="29"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88"/>
              <p:cNvSpPr>
                <a:spLocks noEditPoints="1"/>
              </p:cNvSpPr>
              <p:nvPr/>
            </p:nvSpPr>
            <p:spPr bwMode="auto">
              <a:xfrm>
                <a:off x="253" y="319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Oval 89"/>
              <p:cNvSpPr>
                <a:spLocks noChangeArrowheads="1"/>
              </p:cNvSpPr>
              <p:nvPr/>
            </p:nvSpPr>
            <p:spPr bwMode="auto">
              <a:xfrm>
                <a:off x="1131" y="3177"/>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90"/>
              <p:cNvSpPr>
                <a:spLocks noEditPoints="1"/>
              </p:cNvSpPr>
              <p:nvPr/>
            </p:nvSpPr>
            <p:spPr bwMode="auto">
              <a:xfrm>
                <a:off x="1131" y="317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Oval 91"/>
              <p:cNvSpPr>
                <a:spLocks noChangeArrowheads="1"/>
              </p:cNvSpPr>
              <p:nvPr/>
            </p:nvSpPr>
            <p:spPr bwMode="auto">
              <a:xfrm>
                <a:off x="1443" y="3416"/>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92"/>
              <p:cNvSpPr>
                <a:spLocks noEditPoints="1"/>
              </p:cNvSpPr>
              <p:nvPr/>
            </p:nvSpPr>
            <p:spPr bwMode="auto">
              <a:xfrm>
                <a:off x="1443" y="341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Oval 93"/>
              <p:cNvSpPr>
                <a:spLocks noChangeArrowheads="1"/>
              </p:cNvSpPr>
              <p:nvPr/>
            </p:nvSpPr>
            <p:spPr bwMode="auto">
              <a:xfrm>
                <a:off x="1210" y="3112"/>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94"/>
              <p:cNvSpPr>
                <a:spLocks noEditPoints="1"/>
              </p:cNvSpPr>
              <p:nvPr/>
            </p:nvSpPr>
            <p:spPr bwMode="auto">
              <a:xfrm>
                <a:off x="1203" y="3112"/>
                <a:ext cx="36"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4 h 4"/>
                  <a:gd name="T12" fmla="*/ 4 w 5"/>
                  <a:gd name="T13" fmla="*/ 2 h 4"/>
                  <a:gd name="T14" fmla="*/ 3 w 5"/>
                  <a:gd name="T15" fmla="*/ 1 h 4"/>
                  <a:gd name="T16" fmla="*/ 1 w 5"/>
                  <a:gd name="T17" fmla="*/ 2 h 4"/>
                  <a:gd name="T18" fmla="*/ 3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0" y="3"/>
                      <a:pt x="0" y="2"/>
                    </a:cubicBezTo>
                    <a:cubicBezTo>
                      <a:pt x="0" y="1"/>
                      <a:pt x="1" y="0"/>
                      <a:pt x="3" y="0"/>
                    </a:cubicBezTo>
                    <a:cubicBezTo>
                      <a:pt x="4" y="0"/>
                      <a:pt x="5" y="1"/>
                      <a:pt x="5" y="2"/>
                    </a:cubicBezTo>
                    <a:cubicBezTo>
                      <a:pt x="5" y="3"/>
                      <a:pt x="4" y="4"/>
                      <a:pt x="3" y="4"/>
                    </a:cubicBezTo>
                    <a:close/>
                    <a:moveTo>
                      <a:pt x="3" y="4"/>
                    </a:moveTo>
                    <a:cubicBezTo>
                      <a:pt x="3" y="4"/>
                      <a:pt x="4" y="3"/>
                      <a:pt x="4" y="2"/>
                    </a:cubicBezTo>
                    <a:cubicBezTo>
                      <a:pt x="4" y="1"/>
                      <a:pt x="3" y="1"/>
                      <a:pt x="3" y="1"/>
                    </a:cubicBezTo>
                    <a:cubicBezTo>
                      <a:pt x="2" y="1"/>
                      <a:pt x="1" y="1"/>
                      <a:pt x="1" y="2"/>
                    </a:cubicBezTo>
                    <a:cubicBezTo>
                      <a:pt x="1" y="3"/>
                      <a:pt x="2" y="4"/>
                      <a:pt x="3"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Oval 95"/>
              <p:cNvSpPr>
                <a:spLocks noChangeArrowheads="1"/>
              </p:cNvSpPr>
              <p:nvPr/>
            </p:nvSpPr>
            <p:spPr bwMode="auto">
              <a:xfrm>
                <a:off x="2582" y="3706"/>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96"/>
              <p:cNvSpPr>
                <a:spLocks noEditPoints="1"/>
              </p:cNvSpPr>
              <p:nvPr/>
            </p:nvSpPr>
            <p:spPr bwMode="auto">
              <a:xfrm>
                <a:off x="2582" y="369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2"/>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97"/>
              <p:cNvSpPr>
                <a:spLocks/>
              </p:cNvSpPr>
              <p:nvPr/>
            </p:nvSpPr>
            <p:spPr bwMode="auto">
              <a:xfrm>
                <a:off x="1087" y="2473"/>
                <a:ext cx="94" cy="87"/>
              </a:xfrm>
              <a:custGeom>
                <a:avLst/>
                <a:gdLst>
                  <a:gd name="T0" fmla="*/ 6 w 13"/>
                  <a:gd name="T1" fmla="*/ 0 h 12"/>
                  <a:gd name="T2" fmla="*/ 0 w 13"/>
                  <a:gd name="T3" fmla="*/ 6 h 12"/>
                  <a:gd name="T4" fmla="*/ 6 w 13"/>
                  <a:gd name="T5" fmla="*/ 12 h 12"/>
                  <a:gd name="T6" fmla="*/ 13 w 13"/>
                  <a:gd name="T7" fmla="*/ 6 h 12"/>
                  <a:gd name="T8" fmla="*/ 6 w 13"/>
                  <a:gd name="T9" fmla="*/ 0 h 12"/>
                </a:gdLst>
                <a:ahLst/>
                <a:cxnLst>
                  <a:cxn ang="0">
                    <a:pos x="T0" y="T1"/>
                  </a:cxn>
                  <a:cxn ang="0">
                    <a:pos x="T2" y="T3"/>
                  </a:cxn>
                  <a:cxn ang="0">
                    <a:pos x="T4" y="T5"/>
                  </a:cxn>
                  <a:cxn ang="0">
                    <a:pos x="T6" y="T7"/>
                  </a:cxn>
                  <a:cxn ang="0">
                    <a:pos x="T8" y="T9"/>
                  </a:cxn>
                </a:cxnLst>
                <a:rect l="0" t="0" r="r" b="b"/>
                <a:pathLst>
                  <a:path w="13" h="12">
                    <a:moveTo>
                      <a:pt x="6" y="0"/>
                    </a:moveTo>
                    <a:cubicBezTo>
                      <a:pt x="3" y="0"/>
                      <a:pt x="0" y="3"/>
                      <a:pt x="0" y="6"/>
                    </a:cubicBezTo>
                    <a:cubicBezTo>
                      <a:pt x="0" y="9"/>
                      <a:pt x="3" y="12"/>
                      <a:pt x="6" y="12"/>
                    </a:cubicBezTo>
                    <a:cubicBezTo>
                      <a:pt x="10" y="12"/>
                      <a:pt x="13" y="9"/>
                      <a:pt x="13" y="6"/>
                    </a:cubicBezTo>
                    <a:cubicBezTo>
                      <a:pt x="13" y="2"/>
                      <a:pt x="10"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98"/>
              <p:cNvSpPr>
                <a:spLocks noEditPoints="1"/>
              </p:cNvSpPr>
              <p:nvPr/>
            </p:nvSpPr>
            <p:spPr bwMode="auto">
              <a:xfrm>
                <a:off x="1080" y="2466"/>
                <a:ext cx="109" cy="102"/>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12 h 14"/>
                  <a:gd name="T12" fmla="*/ 12 w 15"/>
                  <a:gd name="T13" fmla="*/ 7 h 14"/>
                  <a:gd name="T14" fmla="*/ 7 w 15"/>
                  <a:gd name="T15" fmla="*/ 2 h 14"/>
                  <a:gd name="T16" fmla="*/ 2 w 15"/>
                  <a:gd name="T17" fmla="*/ 7 h 14"/>
                  <a:gd name="T18" fmla="*/ 7 w 15"/>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3" y="14"/>
                      <a:pt x="0" y="11"/>
                      <a:pt x="0" y="7"/>
                    </a:cubicBezTo>
                    <a:cubicBezTo>
                      <a:pt x="0" y="3"/>
                      <a:pt x="3" y="0"/>
                      <a:pt x="7" y="0"/>
                    </a:cubicBezTo>
                    <a:cubicBezTo>
                      <a:pt x="11" y="0"/>
                      <a:pt x="15" y="3"/>
                      <a:pt x="15" y="7"/>
                    </a:cubicBezTo>
                    <a:cubicBezTo>
                      <a:pt x="15" y="11"/>
                      <a:pt x="11" y="14"/>
                      <a:pt x="7" y="14"/>
                    </a:cubicBezTo>
                    <a:close/>
                    <a:moveTo>
                      <a:pt x="7" y="12"/>
                    </a:moveTo>
                    <a:cubicBezTo>
                      <a:pt x="10" y="12"/>
                      <a:pt x="13" y="10"/>
                      <a:pt x="12" y="7"/>
                    </a:cubicBezTo>
                    <a:cubicBezTo>
                      <a:pt x="12" y="4"/>
                      <a:pt x="10" y="2"/>
                      <a:pt x="7" y="2"/>
                    </a:cubicBezTo>
                    <a:cubicBezTo>
                      <a:pt x="5" y="2"/>
                      <a:pt x="2" y="4"/>
                      <a:pt x="2" y="7"/>
                    </a:cubicBezTo>
                    <a:cubicBezTo>
                      <a:pt x="2" y="10"/>
                      <a:pt x="5" y="12"/>
                      <a:pt x="7" y="1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99"/>
              <p:cNvSpPr>
                <a:spLocks/>
              </p:cNvSpPr>
              <p:nvPr/>
            </p:nvSpPr>
            <p:spPr bwMode="auto">
              <a:xfrm>
                <a:off x="848" y="2908"/>
                <a:ext cx="65" cy="58"/>
              </a:xfrm>
              <a:custGeom>
                <a:avLst/>
                <a:gdLst>
                  <a:gd name="T0" fmla="*/ 4 w 9"/>
                  <a:gd name="T1" fmla="*/ 0 h 8"/>
                  <a:gd name="T2" fmla="*/ 0 w 9"/>
                  <a:gd name="T3" fmla="*/ 4 h 8"/>
                  <a:gd name="T4" fmla="*/ 5 w 9"/>
                  <a:gd name="T5" fmla="*/ 8 h 8"/>
                  <a:gd name="T6" fmla="*/ 9 w 9"/>
                  <a:gd name="T7" fmla="*/ 4 h 8"/>
                  <a:gd name="T8" fmla="*/ 4 w 9"/>
                  <a:gd name="T9" fmla="*/ 0 h 8"/>
                </a:gdLst>
                <a:ahLst/>
                <a:cxnLst>
                  <a:cxn ang="0">
                    <a:pos x="T0" y="T1"/>
                  </a:cxn>
                  <a:cxn ang="0">
                    <a:pos x="T2" y="T3"/>
                  </a:cxn>
                  <a:cxn ang="0">
                    <a:pos x="T4" y="T5"/>
                  </a:cxn>
                  <a:cxn ang="0">
                    <a:pos x="T6" y="T7"/>
                  </a:cxn>
                  <a:cxn ang="0">
                    <a:pos x="T8" y="T9"/>
                  </a:cxn>
                </a:cxnLst>
                <a:rect l="0" t="0" r="r" b="b"/>
                <a:pathLst>
                  <a:path w="9" h="8">
                    <a:moveTo>
                      <a:pt x="4" y="0"/>
                    </a:moveTo>
                    <a:cubicBezTo>
                      <a:pt x="2" y="0"/>
                      <a:pt x="0" y="2"/>
                      <a:pt x="0" y="4"/>
                    </a:cubicBezTo>
                    <a:cubicBezTo>
                      <a:pt x="0" y="6"/>
                      <a:pt x="2" y="8"/>
                      <a:pt x="5" y="8"/>
                    </a:cubicBezTo>
                    <a:cubicBezTo>
                      <a:pt x="7" y="8"/>
                      <a:pt x="9" y="6"/>
                      <a:pt x="9" y="4"/>
                    </a:cubicBezTo>
                    <a:cubicBezTo>
                      <a:pt x="9" y="1"/>
                      <a:pt x="7" y="0"/>
                      <a:pt x="4"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00"/>
              <p:cNvSpPr>
                <a:spLocks noEditPoints="1"/>
              </p:cNvSpPr>
              <p:nvPr/>
            </p:nvSpPr>
            <p:spPr bwMode="auto">
              <a:xfrm>
                <a:off x="840" y="2901"/>
                <a:ext cx="80" cy="73"/>
              </a:xfrm>
              <a:custGeom>
                <a:avLst/>
                <a:gdLst>
                  <a:gd name="T0" fmla="*/ 6 w 11"/>
                  <a:gd name="T1" fmla="*/ 10 h 10"/>
                  <a:gd name="T2" fmla="*/ 0 w 11"/>
                  <a:gd name="T3" fmla="*/ 5 h 10"/>
                  <a:gd name="T4" fmla="*/ 5 w 11"/>
                  <a:gd name="T5" fmla="*/ 0 h 10"/>
                  <a:gd name="T6" fmla="*/ 11 w 11"/>
                  <a:gd name="T7" fmla="*/ 5 h 10"/>
                  <a:gd name="T8" fmla="*/ 6 w 11"/>
                  <a:gd name="T9" fmla="*/ 10 h 10"/>
                  <a:gd name="T10" fmla="*/ 6 w 11"/>
                  <a:gd name="T11" fmla="*/ 8 h 10"/>
                  <a:gd name="T12" fmla="*/ 9 w 11"/>
                  <a:gd name="T13" fmla="*/ 5 h 10"/>
                  <a:gd name="T14" fmla="*/ 5 w 11"/>
                  <a:gd name="T15" fmla="*/ 1 h 10"/>
                  <a:gd name="T16" fmla="*/ 2 w 11"/>
                  <a:gd name="T17" fmla="*/ 5 h 10"/>
                  <a:gd name="T18" fmla="*/ 6 w 11"/>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
                    <a:moveTo>
                      <a:pt x="6" y="10"/>
                    </a:moveTo>
                    <a:cubicBezTo>
                      <a:pt x="3" y="10"/>
                      <a:pt x="0" y="8"/>
                      <a:pt x="0" y="5"/>
                    </a:cubicBezTo>
                    <a:cubicBezTo>
                      <a:pt x="0" y="2"/>
                      <a:pt x="3" y="0"/>
                      <a:pt x="5" y="0"/>
                    </a:cubicBezTo>
                    <a:cubicBezTo>
                      <a:pt x="8" y="0"/>
                      <a:pt x="11" y="2"/>
                      <a:pt x="11" y="5"/>
                    </a:cubicBezTo>
                    <a:cubicBezTo>
                      <a:pt x="11" y="8"/>
                      <a:pt x="8" y="10"/>
                      <a:pt x="6" y="10"/>
                    </a:cubicBezTo>
                    <a:close/>
                    <a:moveTo>
                      <a:pt x="6" y="8"/>
                    </a:moveTo>
                    <a:cubicBezTo>
                      <a:pt x="7" y="8"/>
                      <a:pt x="9" y="7"/>
                      <a:pt x="9" y="5"/>
                    </a:cubicBezTo>
                    <a:cubicBezTo>
                      <a:pt x="9" y="3"/>
                      <a:pt x="7" y="1"/>
                      <a:pt x="5" y="1"/>
                    </a:cubicBezTo>
                    <a:cubicBezTo>
                      <a:pt x="4" y="1"/>
                      <a:pt x="2" y="3"/>
                      <a:pt x="2" y="5"/>
                    </a:cubicBezTo>
                    <a:cubicBezTo>
                      <a:pt x="2" y="7"/>
                      <a:pt x="4" y="8"/>
                      <a:pt x="6" y="8"/>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Oval 101"/>
              <p:cNvSpPr>
                <a:spLocks noChangeArrowheads="1"/>
              </p:cNvSpPr>
              <p:nvPr/>
            </p:nvSpPr>
            <p:spPr bwMode="auto">
              <a:xfrm>
                <a:off x="630" y="3104"/>
                <a:ext cx="58" cy="5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02"/>
              <p:cNvSpPr>
                <a:spLocks noEditPoints="1"/>
              </p:cNvSpPr>
              <p:nvPr/>
            </p:nvSpPr>
            <p:spPr bwMode="auto">
              <a:xfrm>
                <a:off x="630" y="3104"/>
                <a:ext cx="58" cy="58"/>
              </a:xfrm>
              <a:custGeom>
                <a:avLst/>
                <a:gdLst>
                  <a:gd name="T0" fmla="*/ 4 w 8"/>
                  <a:gd name="T1" fmla="*/ 8 h 8"/>
                  <a:gd name="T2" fmla="*/ 0 w 8"/>
                  <a:gd name="T3" fmla="*/ 4 h 8"/>
                  <a:gd name="T4" fmla="*/ 4 w 8"/>
                  <a:gd name="T5" fmla="*/ 0 h 8"/>
                  <a:gd name="T6" fmla="*/ 8 w 8"/>
                  <a:gd name="T7" fmla="*/ 4 h 8"/>
                  <a:gd name="T8" fmla="*/ 4 w 8"/>
                  <a:gd name="T9" fmla="*/ 8 h 8"/>
                  <a:gd name="T10" fmla="*/ 4 w 8"/>
                  <a:gd name="T11" fmla="*/ 7 h 8"/>
                  <a:gd name="T12" fmla="*/ 7 w 8"/>
                  <a:gd name="T13" fmla="*/ 4 h 8"/>
                  <a:gd name="T14" fmla="*/ 4 w 8"/>
                  <a:gd name="T15" fmla="*/ 1 h 8"/>
                  <a:gd name="T16" fmla="*/ 1 w 8"/>
                  <a:gd name="T17" fmla="*/ 4 h 8"/>
                  <a:gd name="T18" fmla="*/ 4 w 8"/>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4" y="8"/>
                    </a:moveTo>
                    <a:cubicBezTo>
                      <a:pt x="2" y="8"/>
                      <a:pt x="0" y="6"/>
                      <a:pt x="0" y="4"/>
                    </a:cubicBezTo>
                    <a:cubicBezTo>
                      <a:pt x="0" y="2"/>
                      <a:pt x="2" y="0"/>
                      <a:pt x="4" y="0"/>
                    </a:cubicBezTo>
                    <a:cubicBezTo>
                      <a:pt x="7" y="0"/>
                      <a:pt x="8" y="2"/>
                      <a:pt x="8" y="4"/>
                    </a:cubicBezTo>
                    <a:cubicBezTo>
                      <a:pt x="8" y="6"/>
                      <a:pt x="7" y="8"/>
                      <a:pt x="4" y="8"/>
                    </a:cubicBezTo>
                    <a:close/>
                    <a:moveTo>
                      <a:pt x="4" y="7"/>
                    </a:moveTo>
                    <a:cubicBezTo>
                      <a:pt x="6" y="7"/>
                      <a:pt x="7" y="6"/>
                      <a:pt x="7" y="4"/>
                    </a:cubicBezTo>
                    <a:cubicBezTo>
                      <a:pt x="7" y="2"/>
                      <a:pt x="6" y="1"/>
                      <a:pt x="4" y="1"/>
                    </a:cubicBezTo>
                    <a:cubicBezTo>
                      <a:pt x="2" y="1"/>
                      <a:pt x="1" y="2"/>
                      <a:pt x="1" y="4"/>
                    </a:cubicBezTo>
                    <a:cubicBezTo>
                      <a:pt x="1" y="6"/>
                      <a:pt x="2" y="7"/>
                      <a:pt x="4" y="7"/>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03"/>
              <p:cNvSpPr>
                <a:spLocks/>
              </p:cNvSpPr>
              <p:nvPr/>
            </p:nvSpPr>
            <p:spPr bwMode="auto">
              <a:xfrm>
                <a:off x="746" y="3467"/>
                <a:ext cx="36" cy="29"/>
              </a:xfrm>
              <a:custGeom>
                <a:avLst/>
                <a:gdLst>
                  <a:gd name="T0" fmla="*/ 2 w 5"/>
                  <a:gd name="T1" fmla="*/ 0 h 4"/>
                  <a:gd name="T2" fmla="*/ 0 w 5"/>
                  <a:gd name="T3" fmla="*/ 2 h 4"/>
                  <a:gd name="T4" fmla="*/ 2 w 5"/>
                  <a:gd name="T5" fmla="*/ 4 h 4"/>
                  <a:gd name="T6" fmla="*/ 5 w 5"/>
                  <a:gd name="T7" fmla="*/ 2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1" y="0"/>
                      <a:pt x="0" y="1"/>
                      <a:pt x="0" y="2"/>
                    </a:cubicBezTo>
                    <a:cubicBezTo>
                      <a:pt x="0" y="3"/>
                      <a:pt x="1" y="4"/>
                      <a:pt x="2" y="4"/>
                    </a:cubicBezTo>
                    <a:cubicBezTo>
                      <a:pt x="4" y="4"/>
                      <a:pt x="5" y="3"/>
                      <a:pt x="5" y="2"/>
                    </a:cubicBezTo>
                    <a:cubicBezTo>
                      <a:pt x="4"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04"/>
              <p:cNvSpPr>
                <a:spLocks noEditPoints="1"/>
              </p:cNvSpPr>
              <p:nvPr/>
            </p:nvSpPr>
            <p:spPr bwMode="auto">
              <a:xfrm>
                <a:off x="746" y="3460"/>
                <a:ext cx="36" cy="43"/>
              </a:xfrm>
              <a:custGeom>
                <a:avLst/>
                <a:gdLst>
                  <a:gd name="T0" fmla="*/ 2 w 5"/>
                  <a:gd name="T1" fmla="*/ 6 h 6"/>
                  <a:gd name="T2" fmla="*/ 0 w 5"/>
                  <a:gd name="T3" fmla="*/ 3 h 6"/>
                  <a:gd name="T4" fmla="*/ 2 w 5"/>
                  <a:gd name="T5" fmla="*/ 0 h 6"/>
                  <a:gd name="T6" fmla="*/ 5 w 5"/>
                  <a:gd name="T7" fmla="*/ 3 h 6"/>
                  <a:gd name="T8" fmla="*/ 2 w 5"/>
                  <a:gd name="T9" fmla="*/ 6 h 6"/>
                  <a:gd name="T10" fmla="*/ 2 w 5"/>
                  <a:gd name="T11" fmla="*/ 5 h 6"/>
                  <a:gd name="T12" fmla="*/ 4 w 5"/>
                  <a:gd name="T13" fmla="*/ 3 h 6"/>
                  <a:gd name="T14" fmla="*/ 2 w 5"/>
                  <a:gd name="T15" fmla="*/ 1 h 6"/>
                  <a:gd name="T16" fmla="*/ 0 w 5"/>
                  <a:gd name="T17" fmla="*/ 3 h 6"/>
                  <a:gd name="T18" fmla="*/ 2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2" y="6"/>
                    </a:moveTo>
                    <a:cubicBezTo>
                      <a:pt x="1" y="6"/>
                      <a:pt x="0" y="5"/>
                      <a:pt x="0" y="3"/>
                    </a:cubicBezTo>
                    <a:cubicBezTo>
                      <a:pt x="0" y="2"/>
                      <a:pt x="1" y="0"/>
                      <a:pt x="2" y="0"/>
                    </a:cubicBezTo>
                    <a:cubicBezTo>
                      <a:pt x="4" y="0"/>
                      <a:pt x="5" y="2"/>
                      <a:pt x="5" y="3"/>
                    </a:cubicBezTo>
                    <a:cubicBezTo>
                      <a:pt x="5" y="4"/>
                      <a:pt x="4" y="6"/>
                      <a:pt x="2" y="6"/>
                    </a:cubicBezTo>
                    <a:close/>
                    <a:moveTo>
                      <a:pt x="2" y="5"/>
                    </a:moveTo>
                    <a:cubicBezTo>
                      <a:pt x="3" y="5"/>
                      <a:pt x="4" y="4"/>
                      <a:pt x="4" y="3"/>
                    </a:cubicBezTo>
                    <a:cubicBezTo>
                      <a:pt x="4" y="2"/>
                      <a:pt x="3" y="1"/>
                      <a:pt x="2" y="1"/>
                    </a:cubicBezTo>
                    <a:cubicBezTo>
                      <a:pt x="1" y="1"/>
                      <a:pt x="0" y="2"/>
                      <a:pt x="0" y="3"/>
                    </a:cubicBezTo>
                    <a:cubicBezTo>
                      <a:pt x="0" y="4"/>
                      <a:pt x="1" y="5"/>
                      <a:pt x="2"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Oval 105"/>
              <p:cNvSpPr>
                <a:spLocks noChangeArrowheads="1"/>
              </p:cNvSpPr>
              <p:nvPr/>
            </p:nvSpPr>
            <p:spPr bwMode="auto">
              <a:xfrm>
                <a:off x="354" y="3576"/>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06"/>
              <p:cNvSpPr>
                <a:spLocks noEditPoints="1"/>
              </p:cNvSpPr>
              <p:nvPr/>
            </p:nvSpPr>
            <p:spPr bwMode="auto">
              <a:xfrm>
                <a:off x="347" y="357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2" y="1"/>
                      <a:pt x="1" y="1"/>
                      <a:pt x="1" y="2"/>
                    </a:cubicBezTo>
                    <a:cubicBezTo>
                      <a:pt x="1" y="3"/>
                      <a:pt x="2"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07"/>
              <p:cNvSpPr>
                <a:spLocks/>
              </p:cNvSpPr>
              <p:nvPr/>
            </p:nvSpPr>
            <p:spPr bwMode="auto">
              <a:xfrm>
                <a:off x="318" y="3474"/>
                <a:ext cx="22" cy="29"/>
              </a:xfrm>
              <a:custGeom>
                <a:avLst/>
                <a:gdLst>
                  <a:gd name="T0" fmla="*/ 1 w 3"/>
                  <a:gd name="T1" fmla="*/ 0 h 4"/>
                  <a:gd name="T2" fmla="*/ 0 w 3"/>
                  <a:gd name="T3" fmla="*/ 2 h 4"/>
                  <a:gd name="T4" fmla="*/ 1 w 3"/>
                  <a:gd name="T5" fmla="*/ 3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1"/>
                      <a:pt x="0" y="2"/>
                    </a:cubicBezTo>
                    <a:cubicBezTo>
                      <a:pt x="0" y="3"/>
                      <a:pt x="0" y="4"/>
                      <a:pt x="1" y="3"/>
                    </a:cubicBezTo>
                    <a:cubicBezTo>
                      <a:pt x="2" y="3"/>
                      <a:pt x="3" y="3"/>
                      <a:pt x="3" y="2"/>
                    </a:cubicBezTo>
                    <a:cubicBezTo>
                      <a:pt x="3" y="1"/>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08"/>
              <p:cNvSpPr>
                <a:spLocks noEditPoints="1"/>
              </p:cNvSpPr>
              <p:nvPr/>
            </p:nvSpPr>
            <p:spPr bwMode="auto">
              <a:xfrm>
                <a:off x="311" y="347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2" y="1"/>
                      <a:pt x="1" y="1"/>
                      <a:pt x="1" y="2"/>
                    </a:cubicBezTo>
                    <a:cubicBezTo>
                      <a:pt x="1" y="3"/>
                      <a:pt x="2"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Oval 109"/>
              <p:cNvSpPr>
                <a:spLocks noChangeArrowheads="1"/>
              </p:cNvSpPr>
              <p:nvPr/>
            </p:nvSpPr>
            <p:spPr bwMode="auto">
              <a:xfrm>
                <a:off x="224" y="3431"/>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10"/>
              <p:cNvSpPr>
                <a:spLocks noEditPoints="1"/>
              </p:cNvSpPr>
              <p:nvPr/>
            </p:nvSpPr>
            <p:spPr bwMode="auto">
              <a:xfrm>
                <a:off x="224" y="3431"/>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Oval 111"/>
              <p:cNvSpPr>
                <a:spLocks noChangeArrowheads="1"/>
              </p:cNvSpPr>
              <p:nvPr/>
            </p:nvSpPr>
            <p:spPr bwMode="auto">
              <a:xfrm>
                <a:off x="166" y="3307"/>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12"/>
              <p:cNvSpPr>
                <a:spLocks noEditPoints="1"/>
              </p:cNvSpPr>
              <p:nvPr/>
            </p:nvSpPr>
            <p:spPr bwMode="auto">
              <a:xfrm>
                <a:off x="166" y="3307"/>
                <a:ext cx="21" cy="15"/>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0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2"/>
                      <a:pt x="0" y="1"/>
                    </a:cubicBezTo>
                    <a:cubicBezTo>
                      <a:pt x="0" y="0"/>
                      <a:pt x="1" y="0"/>
                      <a:pt x="1" y="0"/>
                    </a:cubicBezTo>
                    <a:cubicBezTo>
                      <a:pt x="2" y="0"/>
                      <a:pt x="2" y="0"/>
                      <a:pt x="3" y="1"/>
                    </a:cubicBezTo>
                    <a:cubicBezTo>
                      <a:pt x="3" y="2"/>
                      <a:pt x="2" y="2"/>
                      <a:pt x="1" y="2"/>
                    </a:cubicBezTo>
                    <a:close/>
                    <a:moveTo>
                      <a:pt x="1" y="2"/>
                    </a:moveTo>
                    <a:cubicBezTo>
                      <a:pt x="2" y="2"/>
                      <a:pt x="2" y="1"/>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Oval 113"/>
              <p:cNvSpPr>
                <a:spLocks noChangeArrowheads="1"/>
              </p:cNvSpPr>
              <p:nvPr/>
            </p:nvSpPr>
            <p:spPr bwMode="auto">
              <a:xfrm>
                <a:off x="245" y="3721"/>
                <a:ext cx="8"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14"/>
              <p:cNvSpPr>
                <a:spLocks noEditPoints="1"/>
              </p:cNvSpPr>
              <p:nvPr/>
            </p:nvSpPr>
            <p:spPr bwMode="auto">
              <a:xfrm>
                <a:off x="245" y="3721"/>
                <a:ext cx="8"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2 h 2"/>
                  <a:gd name="T12" fmla="*/ 1 w 1"/>
                  <a:gd name="T13" fmla="*/ 1 h 2"/>
                  <a:gd name="T14" fmla="*/ 1 w 1"/>
                  <a:gd name="T15" fmla="*/ 0 h 2"/>
                  <a:gd name="T16" fmla="*/ 0 w 1"/>
                  <a:gd name="T17" fmla="*/ 1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2"/>
                      <a:pt x="0" y="1"/>
                    </a:cubicBezTo>
                    <a:cubicBezTo>
                      <a:pt x="0" y="1"/>
                      <a:pt x="0" y="0"/>
                      <a:pt x="1" y="0"/>
                    </a:cubicBezTo>
                    <a:cubicBezTo>
                      <a:pt x="1" y="0"/>
                      <a:pt x="1" y="1"/>
                      <a:pt x="1" y="1"/>
                    </a:cubicBezTo>
                    <a:cubicBezTo>
                      <a:pt x="1" y="2"/>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Oval 115"/>
              <p:cNvSpPr>
                <a:spLocks noChangeArrowheads="1"/>
              </p:cNvSpPr>
              <p:nvPr/>
            </p:nvSpPr>
            <p:spPr bwMode="auto">
              <a:xfrm>
                <a:off x="224" y="3663"/>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16"/>
              <p:cNvSpPr>
                <a:spLocks noEditPoints="1"/>
              </p:cNvSpPr>
              <p:nvPr/>
            </p:nvSpPr>
            <p:spPr bwMode="auto">
              <a:xfrm>
                <a:off x="216" y="3663"/>
                <a:ext cx="15"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1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2" y="1"/>
                      <a:pt x="2" y="1"/>
                      <a:pt x="2" y="0"/>
                    </a:cubicBezTo>
                    <a:cubicBezTo>
                      <a:pt x="2" y="0"/>
                      <a:pt x="2" y="0"/>
                      <a:pt x="1" y="0"/>
                    </a:cubicBezTo>
                    <a:cubicBezTo>
                      <a:pt x="1" y="0"/>
                      <a:pt x="1" y="0"/>
                      <a:pt x="1" y="0"/>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Oval 117"/>
              <p:cNvSpPr>
                <a:spLocks noChangeArrowheads="1"/>
              </p:cNvSpPr>
              <p:nvPr/>
            </p:nvSpPr>
            <p:spPr bwMode="auto">
              <a:xfrm>
                <a:off x="267" y="3685"/>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18"/>
              <p:cNvSpPr>
                <a:spLocks noEditPoints="1"/>
              </p:cNvSpPr>
              <p:nvPr/>
            </p:nvSpPr>
            <p:spPr bwMode="auto">
              <a:xfrm>
                <a:off x="267" y="3685"/>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2"/>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Oval 119"/>
              <p:cNvSpPr>
                <a:spLocks noChangeArrowheads="1"/>
              </p:cNvSpPr>
              <p:nvPr/>
            </p:nvSpPr>
            <p:spPr bwMode="auto">
              <a:xfrm>
                <a:off x="427" y="3772"/>
                <a:ext cx="14"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20"/>
              <p:cNvSpPr>
                <a:spLocks noEditPoints="1"/>
              </p:cNvSpPr>
              <p:nvPr/>
            </p:nvSpPr>
            <p:spPr bwMode="auto">
              <a:xfrm>
                <a:off x="427" y="3772"/>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1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1"/>
                    </a:moveTo>
                    <a:cubicBezTo>
                      <a:pt x="1" y="1"/>
                      <a:pt x="2" y="1"/>
                      <a:pt x="2" y="1"/>
                    </a:cubicBezTo>
                    <a:cubicBezTo>
                      <a:pt x="2" y="0"/>
                      <a:pt x="1"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Oval 121"/>
              <p:cNvSpPr>
                <a:spLocks noChangeArrowheads="1"/>
              </p:cNvSpPr>
              <p:nvPr/>
            </p:nvSpPr>
            <p:spPr bwMode="auto">
              <a:xfrm>
                <a:off x="449" y="3750"/>
                <a:ext cx="14"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22"/>
              <p:cNvSpPr>
                <a:spLocks noEditPoints="1"/>
              </p:cNvSpPr>
              <p:nvPr/>
            </p:nvSpPr>
            <p:spPr bwMode="auto">
              <a:xfrm>
                <a:off x="449" y="374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1" y="0"/>
                      <a:pt x="2" y="1"/>
                      <a:pt x="2" y="1"/>
                    </a:cubicBezTo>
                    <a:cubicBezTo>
                      <a:pt x="2" y="2"/>
                      <a:pt x="1" y="2"/>
                      <a:pt x="1" y="2"/>
                    </a:cubicBezTo>
                    <a:close/>
                    <a:moveTo>
                      <a:pt x="1" y="2"/>
                    </a:moveTo>
                    <a:cubicBezTo>
                      <a:pt x="1" y="2"/>
                      <a:pt x="1" y="2"/>
                      <a:pt x="1" y="1"/>
                    </a:cubicBezTo>
                    <a:cubicBezTo>
                      <a:pt x="1" y="1"/>
                      <a:pt x="1"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Oval 123"/>
              <p:cNvSpPr>
                <a:spLocks noChangeArrowheads="1"/>
              </p:cNvSpPr>
              <p:nvPr/>
            </p:nvSpPr>
            <p:spPr bwMode="auto">
              <a:xfrm>
                <a:off x="420" y="3946"/>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24"/>
              <p:cNvSpPr>
                <a:spLocks noEditPoints="1"/>
              </p:cNvSpPr>
              <p:nvPr/>
            </p:nvSpPr>
            <p:spPr bwMode="auto">
              <a:xfrm>
                <a:off x="420" y="3938"/>
                <a:ext cx="7" cy="15"/>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2"/>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Oval 125"/>
              <p:cNvSpPr>
                <a:spLocks noChangeArrowheads="1"/>
              </p:cNvSpPr>
              <p:nvPr/>
            </p:nvSpPr>
            <p:spPr bwMode="auto">
              <a:xfrm>
                <a:off x="463" y="3909"/>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26"/>
              <p:cNvSpPr>
                <a:spLocks noEditPoints="1"/>
              </p:cNvSpPr>
              <p:nvPr/>
            </p:nvSpPr>
            <p:spPr bwMode="auto">
              <a:xfrm>
                <a:off x="463" y="3909"/>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1" y="0"/>
                      <a:pt x="2" y="1"/>
                      <a:pt x="2" y="1"/>
                    </a:cubicBezTo>
                    <a:cubicBezTo>
                      <a:pt x="2" y="2"/>
                      <a:pt x="1" y="2"/>
                      <a:pt x="1" y="2"/>
                    </a:cubicBezTo>
                    <a:close/>
                    <a:moveTo>
                      <a:pt x="1" y="2"/>
                    </a:moveTo>
                    <a:cubicBezTo>
                      <a:pt x="1" y="2"/>
                      <a:pt x="1" y="1"/>
                      <a:pt x="1" y="1"/>
                    </a:cubicBezTo>
                    <a:cubicBezTo>
                      <a:pt x="1" y="1"/>
                      <a:pt x="1" y="1"/>
                      <a:pt x="1" y="1"/>
                    </a:cubicBezTo>
                    <a:cubicBezTo>
                      <a:pt x="0" y="1"/>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Oval 127"/>
              <p:cNvSpPr>
                <a:spLocks noChangeArrowheads="1"/>
              </p:cNvSpPr>
              <p:nvPr/>
            </p:nvSpPr>
            <p:spPr bwMode="auto">
              <a:xfrm>
                <a:off x="543" y="3924"/>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28"/>
              <p:cNvSpPr>
                <a:spLocks noEditPoints="1"/>
              </p:cNvSpPr>
              <p:nvPr/>
            </p:nvSpPr>
            <p:spPr bwMode="auto">
              <a:xfrm>
                <a:off x="536" y="3924"/>
                <a:ext cx="14" cy="7"/>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2 w 2"/>
                  <a:gd name="T13" fmla="*/ 1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1"/>
                    </a:cubicBezTo>
                    <a:cubicBezTo>
                      <a:pt x="2" y="1"/>
                      <a:pt x="2" y="1"/>
                      <a:pt x="1" y="1"/>
                    </a:cubicBezTo>
                    <a:close/>
                    <a:moveTo>
                      <a:pt x="1" y="1"/>
                    </a:moveTo>
                    <a:cubicBezTo>
                      <a:pt x="2" y="1"/>
                      <a:pt x="2" y="1"/>
                      <a:pt x="2" y="1"/>
                    </a:cubicBezTo>
                    <a:cubicBezTo>
                      <a:pt x="2" y="0"/>
                      <a:pt x="2"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Oval 129"/>
              <p:cNvSpPr>
                <a:spLocks noChangeArrowheads="1"/>
              </p:cNvSpPr>
              <p:nvPr/>
            </p:nvSpPr>
            <p:spPr bwMode="auto">
              <a:xfrm>
                <a:off x="565" y="3888"/>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30"/>
              <p:cNvSpPr>
                <a:spLocks noEditPoints="1"/>
              </p:cNvSpPr>
              <p:nvPr/>
            </p:nvSpPr>
            <p:spPr bwMode="auto">
              <a:xfrm>
                <a:off x="565" y="3888"/>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2" y="1"/>
                      <a:pt x="2" y="1"/>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Oval 131"/>
              <p:cNvSpPr>
                <a:spLocks noChangeArrowheads="1"/>
              </p:cNvSpPr>
              <p:nvPr/>
            </p:nvSpPr>
            <p:spPr bwMode="auto">
              <a:xfrm>
                <a:off x="623" y="3830"/>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32"/>
              <p:cNvSpPr>
                <a:spLocks noEditPoints="1"/>
              </p:cNvSpPr>
              <p:nvPr/>
            </p:nvSpPr>
            <p:spPr bwMode="auto">
              <a:xfrm>
                <a:off x="623" y="3830"/>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2 h 2"/>
                  <a:gd name="T12" fmla="*/ 1 w 1"/>
                  <a:gd name="T13" fmla="*/ 1 h 2"/>
                  <a:gd name="T14" fmla="*/ 0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0"/>
                      <a:pt x="0" y="0"/>
                    </a:cubicBezTo>
                    <a:cubicBezTo>
                      <a:pt x="1" y="0"/>
                      <a:pt x="1" y="1"/>
                      <a:pt x="1" y="1"/>
                    </a:cubicBezTo>
                    <a:cubicBezTo>
                      <a:pt x="1" y="2"/>
                      <a:pt x="1" y="2"/>
                      <a:pt x="0" y="2"/>
                    </a:cubicBezTo>
                    <a:close/>
                    <a:moveTo>
                      <a:pt x="0" y="2"/>
                    </a:moveTo>
                    <a:cubicBezTo>
                      <a:pt x="1" y="2"/>
                      <a:pt x="1" y="1"/>
                      <a:pt x="1" y="1"/>
                    </a:cubicBezTo>
                    <a:cubicBezTo>
                      <a:pt x="1" y="1"/>
                      <a:pt x="1" y="1"/>
                      <a:pt x="0" y="1"/>
                    </a:cubicBezTo>
                    <a:cubicBezTo>
                      <a:pt x="0" y="1"/>
                      <a:pt x="0" y="1"/>
                      <a:pt x="0" y="1"/>
                    </a:cubicBezTo>
                    <a:cubicBezTo>
                      <a:pt x="0" y="2"/>
                      <a:pt x="0" y="2"/>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33"/>
              <p:cNvSpPr>
                <a:spLocks/>
              </p:cNvSpPr>
              <p:nvPr/>
            </p:nvSpPr>
            <p:spPr bwMode="auto">
              <a:xfrm>
                <a:off x="608" y="3764"/>
                <a:ext cx="15" cy="1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0"/>
                      <a:pt x="0" y="1"/>
                    </a:cubicBezTo>
                    <a:cubicBezTo>
                      <a:pt x="0" y="1"/>
                      <a:pt x="1" y="2"/>
                      <a:pt x="1" y="2"/>
                    </a:cubicBezTo>
                    <a:cubicBezTo>
                      <a:pt x="2" y="2"/>
                      <a:pt x="2" y="1"/>
                      <a:pt x="2" y="1"/>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34"/>
              <p:cNvSpPr>
                <a:spLocks noEditPoints="1"/>
              </p:cNvSpPr>
              <p:nvPr/>
            </p:nvSpPr>
            <p:spPr bwMode="auto">
              <a:xfrm>
                <a:off x="608" y="3764"/>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1" y="2"/>
                      <a:pt x="2" y="1"/>
                      <a:pt x="2" y="1"/>
                    </a:cubicBezTo>
                    <a:cubicBezTo>
                      <a:pt x="2" y="1"/>
                      <a:pt x="1"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Oval 135"/>
              <p:cNvSpPr>
                <a:spLocks noChangeArrowheads="1"/>
              </p:cNvSpPr>
              <p:nvPr/>
            </p:nvSpPr>
            <p:spPr bwMode="auto">
              <a:xfrm>
                <a:off x="673" y="3967"/>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36"/>
              <p:cNvSpPr>
                <a:spLocks noEditPoints="1"/>
              </p:cNvSpPr>
              <p:nvPr/>
            </p:nvSpPr>
            <p:spPr bwMode="auto">
              <a:xfrm>
                <a:off x="673" y="3967"/>
                <a:ext cx="15"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0" y="2"/>
                      <a:pt x="0" y="1"/>
                    </a:cubicBezTo>
                    <a:cubicBezTo>
                      <a:pt x="0" y="1"/>
                      <a:pt x="1" y="0"/>
                      <a:pt x="1" y="0"/>
                    </a:cubicBezTo>
                    <a:cubicBezTo>
                      <a:pt x="2" y="0"/>
                      <a:pt x="2" y="1"/>
                      <a:pt x="2" y="1"/>
                    </a:cubicBezTo>
                    <a:cubicBezTo>
                      <a:pt x="2" y="2"/>
                      <a:pt x="2" y="3"/>
                      <a:pt x="1" y="3"/>
                    </a:cubicBezTo>
                    <a:close/>
                    <a:moveTo>
                      <a:pt x="1" y="2"/>
                    </a:moveTo>
                    <a:cubicBezTo>
                      <a:pt x="2" y="2"/>
                      <a:pt x="2" y="2"/>
                      <a:pt x="2" y="1"/>
                    </a:cubicBezTo>
                    <a:cubicBezTo>
                      <a:pt x="2" y="1"/>
                      <a:pt x="2"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37"/>
              <p:cNvSpPr>
                <a:spLocks/>
              </p:cNvSpPr>
              <p:nvPr/>
            </p:nvSpPr>
            <p:spPr bwMode="auto">
              <a:xfrm>
                <a:off x="732" y="4047"/>
                <a:ext cx="21" cy="15"/>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0" y="2"/>
                      <a:pt x="1" y="2"/>
                      <a:pt x="2" y="2"/>
                    </a:cubicBezTo>
                    <a:cubicBezTo>
                      <a:pt x="2" y="2"/>
                      <a:pt x="3" y="2"/>
                      <a:pt x="3" y="1"/>
                    </a:cubicBezTo>
                    <a:cubicBezTo>
                      <a:pt x="3" y="0"/>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38"/>
              <p:cNvSpPr>
                <a:spLocks noEditPoints="1"/>
              </p:cNvSpPr>
              <p:nvPr/>
            </p:nvSpPr>
            <p:spPr bwMode="auto">
              <a:xfrm>
                <a:off x="732" y="4047"/>
                <a:ext cx="21" cy="15"/>
              </a:xfrm>
              <a:custGeom>
                <a:avLst/>
                <a:gdLst>
                  <a:gd name="T0" fmla="*/ 2 w 3"/>
                  <a:gd name="T1" fmla="*/ 2 h 2"/>
                  <a:gd name="T2" fmla="*/ 0 w 3"/>
                  <a:gd name="T3" fmla="*/ 1 h 2"/>
                  <a:gd name="T4" fmla="*/ 1 w 3"/>
                  <a:gd name="T5" fmla="*/ 0 h 2"/>
                  <a:gd name="T6" fmla="*/ 3 w 3"/>
                  <a:gd name="T7" fmla="*/ 1 h 2"/>
                  <a:gd name="T8" fmla="*/ 2 w 3"/>
                  <a:gd name="T9" fmla="*/ 2 h 2"/>
                  <a:gd name="T10" fmla="*/ 2 w 3"/>
                  <a:gd name="T11" fmla="*/ 2 h 2"/>
                  <a:gd name="T12" fmla="*/ 2 w 3"/>
                  <a:gd name="T13" fmla="*/ 1 h 2"/>
                  <a:gd name="T14" fmla="*/ 1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1" y="0"/>
                    </a:cubicBezTo>
                    <a:cubicBezTo>
                      <a:pt x="2" y="0"/>
                      <a:pt x="3" y="0"/>
                      <a:pt x="3" y="1"/>
                    </a:cubicBezTo>
                    <a:cubicBezTo>
                      <a:pt x="3" y="2"/>
                      <a:pt x="2" y="2"/>
                      <a:pt x="2" y="2"/>
                    </a:cubicBezTo>
                    <a:close/>
                    <a:moveTo>
                      <a:pt x="2" y="2"/>
                    </a:moveTo>
                    <a:cubicBezTo>
                      <a:pt x="2" y="2"/>
                      <a:pt x="2" y="1"/>
                      <a:pt x="2" y="1"/>
                    </a:cubicBezTo>
                    <a:cubicBezTo>
                      <a:pt x="2" y="1"/>
                      <a:pt x="2" y="0"/>
                      <a:pt x="1" y="0"/>
                    </a:cubicBezTo>
                    <a:cubicBezTo>
                      <a:pt x="1" y="0"/>
                      <a:pt x="1" y="1"/>
                      <a:pt x="1" y="1"/>
                    </a:cubicBezTo>
                    <a:cubicBezTo>
                      <a:pt x="1" y="1"/>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Oval 139"/>
              <p:cNvSpPr>
                <a:spLocks noChangeArrowheads="1"/>
              </p:cNvSpPr>
              <p:nvPr/>
            </p:nvSpPr>
            <p:spPr bwMode="auto">
              <a:xfrm>
                <a:off x="761" y="4192"/>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40"/>
              <p:cNvSpPr>
                <a:spLocks noEditPoints="1"/>
              </p:cNvSpPr>
              <p:nvPr/>
            </p:nvSpPr>
            <p:spPr bwMode="auto">
              <a:xfrm>
                <a:off x="761" y="4185"/>
                <a:ext cx="14" cy="22"/>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2"/>
                    </a:cubicBezTo>
                    <a:cubicBezTo>
                      <a:pt x="0" y="1"/>
                      <a:pt x="0" y="0"/>
                      <a:pt x="1" y="0"/>
                    </a:cubicBezTo>
                    <a:cubicBezTo>
                      <a:pt x="1" y="0"/>
                      <a:pt x="2" y="1"/>
                      <a:pt x="2" y="2"/>
                    </a:cubicBezTo>
                    <a:cubicBezTo>
                      <a:pt x="2" y="2"/>
                      <a:pt x="1" y="3"/>
                      <a:pt x="1" y="3"/>
                    </a:cubicBezTo>
                    <a:close/>
                    <a:moveTo>
                      <a:pt x="1" y="2"/>
                    </a:moveTo>
                    <a:cubicBezTo>
                      <a:pt x="1" y="2"/>
                      <a:pt x="2" y="2"/>
                      <a:pt x="2" y="2"/>
                    </a:cubicBezTo>
                    <a:cubicBezTo>
                      <a:pt x="2" y="1"/>
                      <a:pt x="1" y="1"/>
                      <a:pt x="1" y="1"/>
                    </a:cubicBezTo>
                    <a:cubicBezTo>
                      <a:pt x="0" y="1"/>
                      <a:pt x="0" y="1"/>
                      <a:pt x="0" y="2"/>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Oval 141"/>
              <p:cNvSpPr>
                <a:spLocks noChangeArrowheads="1"/>
              </p:cNvSpPr>
              <p:nvPr/>
            </p:nvSpPr>
            <p:spPr bwMode="auto">
              <a:xfrm>
                <a:off x="833" y="4004"/>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42"/>
              <p:cNvSpPr>
                <a:spLocks noEditPoints="1"/>
              </p:cNvSpPr>
              <p:nvPr/>
            </p:nvSpPr>
            <p:spPr bwMode="auto">
              <a:xfrm>
                <a:off x="833" y="3996"/>
                <a:ext cx="22" cy="22"/>
              </a:xfrm>
              <a:custGeom>
                <a:avLst/>
                <a:gdLst>
                  <a:gd name="T0" fmla="*/ 1 w 3"/>
                  <a:gd name="T1" fmla="*/ 3 h 3"/>
                  <a:gd name="T2" fmla="*/ 0 w 3"/>
                  <a:gd name="T3" fmla="*/ 2 h 3"/>
                  <a:gd name="T4" fmla="*/ 1 w 3"/>
                  <a:gd name="T5" fmla="*/ 0 h 3"/>
                  <a:gd name="T6" fmla="*/ 3 w 3"/>
                  <a:gd name="T7" fmla="*/ 2 h 3"/>
                  <a:gd name="T8" fmla="*/ 1 w 3"/>
                  <a:gd name="T9" fmla="*/ 3 h 3"/>
                  <a:gd name="T10" fmla="*/ 1 w 3"/>
                  <a:gd name="T11" fmla="*/ 2 h 3"/>
                  <a:gd name="T12" fmla="*/ 2 w 3"/>
                  <a:gd name="T13" fmla="*/ 2 h 3"/>
                  <a:gd name="T14" fmla="*/ 1 w 3"/>
                  <a:gd name="T15" fmla="*/ 1 h 3"/>
                  <a:gd name="T16" fmla="*/ 1 w 3"/>
                  <a:gd name="T17" fmla="*/ 2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0" y="2"/>
                      <a:pt x="0" y="2"/>
                    </a:cubicBezTo>
                    <a:cubicBezTo>
                      <a:pt x="0" y="1"/>
                      <a:pt x="1" y="0"/>
                      <a:pt x="1" y="0"/>
                    </a:cubicBezTo>
                    <a:cubicBezTo>
                      <a:pt x="2" y="0"/>
                      <a:pt x="3" y="1"/>
                      <a:pt x="3" y="2"/>
                    </a:cubicBezTo>
                    <a:cubicBezTo>
                      <a:pt x="3" y="2"/>
                      <a:pt x="2" y="3"/>
                      <a:pt x="1" y="3"/>
                    </a:cubicBezTo>
                    <a:close/>
                    <a:moveTo>
                      <a:pt x="1" y="2"/>
                    </a:moveTo>
                    <a:cubicBezTo>
                      <a:pt x="2" y="2"/>
                      <a:pt x="2" y="2"/>
                      <a:pt x="2" y="2"/>
                    </a:cubicBezTo>
                    <a:cubicBezTo>
                      <a:pt x="2" y="1"/>
                      <a:pt x="2" y="1"/>
                      <a:pt x="1" y="1"/>
                    </a:cubicBezTo>
                    <a:cubicBezTo>
                      <a:pt x="1" y="1"/>
                      <a:pt x="1" y="1"/>
                      <a:pt x="1" y="2"/>
                    </a:cubicBezTo>
                    <a:cubicBezTo>
                      <a:pt x="1"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Oval 143"/>
              <p:cNvSpPr>
                <a:spLocks noChangeArrowheads="1"/>
              </p:cNvSpPr>
              <p:nvPr/>
            </p:nvSpPr>
            <p:spPr bwMode="auto">
              <a:xfrm>
                <a:off x="1036" y="4112"/>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44"/>
              <p:cNvSpPr>
                <a:spLocks noEditPoints="1"/>
              </p:cNvSpPr>
              <p:nvPr/>
            </p:nvSpPr>
            <p:spPr bwMode="auto">
              <a:xfrm>
                <a:off x="1036" y="4112"/>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Oval 145"/>
              <p:cNvSpPr>
                <a:spLocks noChangeArrowheads="1"/>
              </p:cNvSpPr>
              <p:nvPr/>
            </p:nvSpPr>
            <p:spPr bwMode="auto">
              <a:xfrm>
                <a:off x="978" y="3866"/>
                <a:ext cx="22"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146"/>
              <p:cNvSpPr>
                <a:spLocks noEditPoints="1"/>
              </p:cNvSpPr>
              <p:nvPr/>
            </p:nvSpPr>
            <p:spPr bwMode="auto">
              <a:xfrm>
                <a:off x="978" y="3866"/>
                <a:ext cx="22" cy="14"/>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2"/>
                      <a:pt x="0" y="1"/>
                    </a:cubicBezTo>
                    <a:cubicBezTo>
                      <a:pt x="0" y="0"/>
                      <a:pt x="1" y="0"/>
                      <a:pt x="1" y="0"/>
                    </a:cubicBezTo>
                    <a:cubicBezTo>
                      <a:pt x="2" y="0"/>
                      <a:pt x="3" y="0"/>
                      <a:pt x="3" y="1"/>
                    </a:cubicBezTo>
                    <a:cubicBezTo>
                      <a:pt x="3" y="2"/>
                      <a:pt x="2" y="2"/>
                      <a:pt x="1" y="2"/>
                    </a:cubicBezTo>
                    <a:close/>
                    <a:moveTo>
                      <a:pt x="1" y="2"/>
                    </a:moveTo>
                    <a:cubicBezTo>
                      <a:pt x="2" y="2"/>
                      <a:pt x="2" y="1"/>
                      <a:pt x="2" y="1"/>
                    </a:cubicBezTo>
                    <a:cubicBezTo>
                      <a:pt x="2" y="1"/>
                      <a:pt x="2" y="0"/>
                      <a:pt x="1" y="0"/>
                    </a:cubicBezTo>
                    <a:cubicBezTo>
                      <a:pt x="1" y="0"/>
                      <a:pt x="1" y="1"/>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Oval 147"/>
              <p:cNvSpPr>
                <a:spLocks noChangeArrowheads="1"/>
              </p:cNvSpPr>
              <p:nvPr/>
            </p:nvSpPr>
            <p:spPr bwMode="auto">
              <a:xfrm>
                <a:off x="993" y="3815"/>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148"/>
              <p:cNvSpPr>
                <a:spLocks noEditPoints="1"/>
              </p:cNvSpPr>
              <p:nvPr/>
            </p:nvSpPr>
            <p:spPr bwMode="auto">
              <a:xfrm>
                <a:off x="993" y="3815"/>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Oval 149"/>
              <p:cNvSpPr>
                <a:spLocks noChangeArrowheads="1"/>
              </p:cNvSpPr>
              <p:nvPr/>
            </p:nvSpPr>
            <p:spPr bwMode="auto">
              <a:xfrm>
                <a:off x="869" y="3967"/>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150"/>
              <p:cNvSpPr>
                <a:spLocks noEditPoints="1"/>
              </p:cNvSpPr>
              <p:nvPr/>
            </p:nvSpPr>
            <p:spPr bwMode="auto">
              <a:xfrm>
                <a:off x="869" y="3967"/>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2" y="1"/>
                      <a:pt x="2" y="1"/>
                    </a:cubicBezTo>
                    <a:cubicBezTo>
                      <a:pt x="2" y="0"/>
                      <a:pt x="1" y="0"/>
                      <a:pt x="1" y="0"/>
                    </a:cubicBezTo>
                    <a:cubicBezTo>
                      <a:pt x="0" y="0"/>
                      <a:pt x="0" y="0"/>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Oval 151"/>
              <p:cNvSpPr>
                <a:spLocks noChangeArrowheads="1"/>
              </p:cNvSpPr>
              <p:nvPr/>
            </p:nvSpPr>
            <p:spPr bwMode="auto">
              <a:xfrm>
                <a:off x="848" y="4127"/>
                <a:ext cx="21"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152"/>
              <p:cNvSpPr>
                <a:spLocks noEditPoints="1"/>
              </p:cNvSpPr>
              <p:nvPr/>
            </p:nvSpPr>
            <p:spPr bwMode="auto">
              <a:xfrm>
                <a:off x="848" y="4127"/>
                <a:ext cx="21"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2" y="0"/>
                    </a:cubicBezTo>
                    <a:cubicBezTo>
                      <a:pt x="2" y="0"/>
                      <a:pt x="3" y="0"/>
                      <a:pt x="3" y="1"/>
                    </a:cubicBezTo>
                    <a:cubicBezTo>
                      <a:pt x="3" y="2"/>
                      <a:pt x="2" y="2"/>
                      <a:pt x="2" y="2"/>
                    </a:cubicBezTo>
                    <a:close/>
                    <a:moveTo>
                      <a:pt x="2" y="2"/>
                    </a:moveTo>
                    <a:cubicBezTo>
                      <a:pt x="2" y="2"/>
                      <a:pt x="2" y="1"/>
                      <a:pt x="2" y="1"/>
                    </a:cubicBezTo>
                    <a:cubicBezTo>
                      <a:pt x="2" y="1"/>
                      <a:pt x="2" y="0"/>
                      <a:pt x="2" y="0"/>
                    </a:cubicBezTo>
                    <a:cubicBezTo>
                      <a:pt x="1" y="0"/>
                      <a:pt x="1" y="1"/>
                      <a:pt x="1" y="1"/>
                    </a:cubicBezTo>
                    <a:cubicBezTo>
                      <a:pt x="1" y="1"/>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Oval 153"/>
              <p:cNvSpPr>
                <a:spLocks noChangeArrowheads="1"/>
              </p:cNvSpPr>
              <p:nvPr/>
            </p:nvSpPr>
            <p:spPr bwMode="auto">
              <a:xfrm>
                <a:off x="942" y="4178"/>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154"/>
              <p:cNvSpPr>
                <a:spLocks noEditPoints="1"/>
              </p:cNvSpPr>
              <p:nvPr/>
            </p:nvSpPr>
            <p:spPr bwMode="auto">
              <a:xfrm>
                <a:off x="942" y="4178"/>
                <a:ext cx="22" cy="21"/>
              </a:xfrm>
              <a:custGeom>
                <a:avLst/>
                <a:gdLst>
                  <a:gd name="T0" fmla="*/ 1 w 3"/>
                  <a:gd name="T1" fmla="*/ 3 h 3"/>
                  <a:gd name="T2" fmla="*/ 0 w 3"/>
                  <a:gd name="T3" fmla="*/ 1 h 3"/>
                  <a:gd name="T4" fmla="*/ 1 w 3"/>
                  <a:gd name="T5" fmla="*/ 0 h 3"/>
                  <a:gd name="T6" fmla="*/ 3 w 3"/>
                  <a:gd name="T7" fmla="*/ 1 h 3"/>
                  <a:gd name="T8" fmla="*/ 1 w 3"/>
                  <a:gd name="T9" fmla="*/ 3 h 3"/>
                  <a:gd name="T10" fmla="*/ 1 w 3"/>
                  <a:gd name="T11" fmla="*/ 2 h 3"/>
                  <a:gd name="T12" fmla="*/ 2 w 3"/>
                  <a:gd name="T13" fmla="*/ 1 h 3"/>
                  <a:gd name="T14" fmla="*/ 1 w 3"/>
                  <a:gd name="T15" fmla="*/ 0 h 3"/>
                  <a:gd name="T16" fmla="*/ 0 w 3"/>
                  <a:gd name="T17" fmla="*/ 1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0" y="2"/>
                      <a:pt x="0" y="1"/>
                    </a:cubicBezTo>
                    <a:cubicBezTo>
                      <a:pt x="0" y="1"/>
                      <a:pt x="1" y="0"/>
                      <a:pt x="1" y="0"/>
                    </a:cubicBezTo>
                    <a:cubicBezTo>
                      <a:pt x="2" y="0"/>
                      <a:pt x="3" y="1"/>
                      <a:pt x="3" y="1"/>
                    </a:cubicBezTo>
                    <a:cubicBezTo>
                      <a:pt x="3" y="2"/>
                      <a:pt x="2" y="3"/>
                      <a:pt x="1" y="3"/>
                    </a:cubicBezTo>
                    <a:close/>
                    <a:moveTo>
                      <a:pt x="1" y="2"/>
                    </a:moveTo>
                    <a:cubicBezTo>
                      <a:pt x="2" y="2"/>
                      <a:pt x="2" y="2"/>
                      <a:pt x="2" y="1"/>
                    </a:cubicBezTo>
                    <a:cubicBezTo>
                      <a:pt x="2" y="1"/>
                      <a:pt x="2"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Oval 155"/>
              <p:cNvSpPr>
                <a:spLocks noChangeArrowheads="1"/>
              </p:cNvSpPr>
              <p:nvPr/>
            </p:nvSpPr>
            <p:spPr bwMode="auto">
              <a:xfrm>
                <a:off x="884" y="4214"/>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156"/>
              <p:cNvSpPr>
                <a:spLocks noEditPoints="1"/>
              </p:cNvSpPr>
              <p:nvPr/>
            </p:nvSpPr>
            <p:spPr bwMode="auto">
              <a:xfrm>
                <a:off x="884" y="421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Oval 157"/>
              <p:cNvSpPr>
                <a:spLocks noChangeArrowheads="1"/>
              </p:cNvSpPr>
              <p:nvPr/>
            </p:nvSpPr>
            <p:spPr bwMode="auto">
              <a:xfrm>
                <a:off x="710" y="4120"/>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158"/>
              <p:cNvSpPr>
                <a:spLocks noEditPoints="1"/>
              </p:cNvSpPr>
              <p:nvPr/>
            </p:nvSpPr>
            <p:spPr bwMode="auto">
              <a:xfrm>
                <a:off x="710" y="412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1"/>
                      <a:pt x="3" y="1"/>
                      <a:pt x="2" y="1"/>
                    </a:cubicBezTo>
                    <a:cubicBezTo>
                      <a:pt x="1" y="1"/>
                      <a:pt x="1" y="1"/>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Oval 159"/>
              <p:cNvSpPr>
                <a:spLocks noChangeArrowheads="1"/>
              </p:cNvSpPr>
              <p:nvPr/>
            </p:nvSpPr>
            <p:spPr bwMode="auto">
              <a:xfrm>
                <a:off x="782" y="3953"/>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160"/>
              <p:cNvSpPr>
                <a:spLocks noEditPoints="1"/>
              </p:cNvSpPr>
              <p:nvPr/>
            </p:nvSpPr>
            <p:spPr bwMode="auto">
              <a:xfrm>
                <a:off x="782" y="395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Oval 161"/>
              <p:cNvSpPr>
                <a:spLocks noChangeArrowheads="1"/>
              </p:cNvSpPr>
              <p:nvPr/>
            </p:nvSpPr>
            <p:spPr bwMode="auto">
              <a:xfrm>
                <a:off x="782" y="3859"/>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162"/>
              <p:cNvSpPr>
                <a:spLocks noEditPoints="1"/>
              </p:cNvSpPr>
              <p:nvPr/>
            </p:nvSpPr>
            <p:spPr bwMode="auto">
              <a:xfrm>
                <a:off x="775" y="3859"/>
                <a:ext cx="36" cy="29"/>
              </a:xfrm>
              <a:custGeom>
                <a:avLst/>
                <a:gdLst>
                  <a:gd name="T0" fmla="*/ 3 w 5"/>
                  <a:gd name="T1" fmla="*/ 4 h 4"/>
                  <a:gd name="T2" fmla="*/ 0 w 5"/>
                  <a:gd name="T3" fmla="*/ 2 h 4"/>
                  <a:gd name="T4" fmla="*/ 3 w 5"/>
                  <a:gd name="T5" fmla="*/ 0 h 4"/>
                  <a:gd name="T6" fmla="*/ 5 w 5"/>
                  <a:gd name="T7" fmla="*/ 2 h 4"/>
                  <a:gd name="T8" fmla="*/ 3 w 5"/>
                  <a:gd name="T9" fmla="*/ 4 h 4"/>
                  <a:gd name="T10" fmla="*/ 3 w 5"/>
                  <a:gd name="T11" fmla="*/ 4 h 4"/>
                  <a:gd name="T12" fmla="*/ 4 w 5"/>
                  <a:gd name="T13" fmla="*/ 2 h 4"/>
                  <a:gd name="T14" fmla="*/ 3 w 5"/>
                  <a:gd name="T15" fmla="*/ 1 h 4"/>
                  <a:gd name="T16" fmla="*/ 1 w 5"/>
                  <a:gd name="T17" fmla="*/ 2 h 4"/>
                  <a:gd name="T18" fmla="*/ 3 w 5"/>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3" y="4"/>
                    </a:moveTo>
                    <a:cubicBezTo>
                      <a:pt x="1" y="4"/>
                      <a:pt x="0" y="3"/>
                      <a:pt x="0" y="2"/>
                    </a:cubicBezTo>
                    <a:cubicBezTo>
                      <a:pt x="0" y="1"/>
                      <a:pt x="1" y="0"/>
                      <a:pt x="3" y="0"/>
                    </a:cubicBezTo>
                    <a:cubicBezTo>
                      <a:pt x="4" y="0"/>
                      <a:pt x="5" y="1"/>
                      <a:pt x="5" y="2"/>
                    </a:cubicBezTo>
                    <a:cubicBezTo>
                      <a:pt x="5" y="3"/>
                      <a:pt x="4" y="4"/>
                      <a:pt x="3" y="4"/>
                    </a:cubicBezTo>
                    <a:close/>
                    <a:moveTo>
                      <a:pt x="3" y="4"/>
                    </a:moveTo>
                    <a:cubicBezTo>
                      <a:pt x="3" y="4"/>
                      <a:pt x="4" y="3"/>
                      <a:pt x="4" y="2"/>
                    </a:cubicBezTo>
                    <a:cubicBezTo>
                      <a:pt x="4" y="1"/>
                      <a:pt x="3" y="1"/>
                      <a:pt x="3" y="1"/>
                    </a:cubicBezTo>
                    <a:cubicBezTo>
                      <a:pt x="2" y="1"/>
                      <a:pt x="1" y="1"/>
                      <a:pt x="1" y="2"/>
                    </a:cubicBezTo>
                    <a:cubicBezTo>
                      <a:pt x="1" y="3"/>
                      <a:pt x="2" y="4"/>
                      <a:pt x="3"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Oval 163"/>
              <p:cNvSpPr>
                <a:spLocks noChangeArrowheads="1"/>
              </p:cNvSpPr>
              <p:nvPr/>
            </p:nvSpPr>
            <p:spPr bwMode="auto">
              <a:xfrm>
                <a:off x="717" y="3880"/>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64"/>
              <p:cNvSpPr>
                <a:spLocks noEditPoints="1"/>
              </p:cNvSpPr>
              <p:nvPr/>
            </p:nvSpPr>
            <p:spPr bwMode="auto">
              <a:xfrm>
                <a:off x="717" y="388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0"/>
                      <a:pt x="4" y="2"/>
                    </a:cubicBezTo>
                    <a:cubicBezTo>
                      <a:pt x="4" y="3"/>
                      <a:pt x="3" y="4"/>
                      <a:pt x="2" y="4"/>
                    </a:cubicBezTo>
                    <a:close/>
                    <a:moveTo>
                      <a:pt x="2" y="3"/>
                    </a:moveTo>
                    <a:cubicBezTo>
                      <a:pt x="3" y="3"/>
                      <a:pt x="4" y="2"/>
                      <a:pt x="4" y="2"/>
                    </a:cubicBezTo>
                    <a:cubicBezTo>
                      <a:pt x="4" y="1"/>
                      <a:pt x="3" y="0"/>
                      <a:pt x="2" y="0"/>
                    </a:cubicBezTo>
                    <a:cubicBezTo>
                      <a:pt x="1" y="0"/>
                      <a:pt x="1" y="1"/>
                      <a:pt x="1" y="2"/>
                    </a:cubicBezTo>
                    <a:cubicBezTo>
                      <a:pt x="1"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Oval 165"/>
              <p:cNvSpPr>
                <a:spLocks noChangeArrowheads="1"/>
              </p:cNvSpPr>
              <p:nvPr/>
            </p:nvSpPr>
            <p:spPr bwMode="auto">
              <a:xfrm>
                <a:off x="761" y="3743"/>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166"/>
              <p:cNvSpPr>
                <a:spLocks noEditPoints="1"/>
              </p:cNvSpPr>
              <p:nvPr/>
            </p:nvSpPr>
            <p:spPr bwMode="auto">
              <a:xfrm>
                <a:off x="761" y="374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Oval 167"/>
              <p:cNvSpPr>
                <a:spLocks noChangeArrowheads="1"/>
              </p:cNvSpPr>
              <p:nvPr/>
            </p:nvSpPr>
            <p:spPr bwMode="auto">
              <a:xfrm>
                <a:off x="673" y="3764"/>
                <a:ext cx="30"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68"/>
              <p:cNvSpPr>
                <a:spLocks noEditPoints="1"/>
              </p:cNvSpPr>
              <p:nvPr/>
            </p:nvSpPr>
            <p:spPr bwMode="auto">
              <a:xfrm>
                <a:off x="673" y="3757"/>
                <a:ext cx="30" cy="36"/>
              </a:xfrm>
              <a:custGeom>
                <a:avLst/>
                <a:gdLst>
                  <a:gd name="T0" fmla="*/ 2 w 4"/>
                  <a:gd name="T1" fmla="*/ 5 h 5"/>
                  <a:gd name="T2" fmla="*/ 0 w 4"/>
                  <a:gd name="T3" fmla="*/ 3 h 5"/>
                  <a:gd name="T4" fmla="*/ 2 w 4"/>
                  <a:gd name="T5" fmla="*/ 0 h 5"/>
                  <a:gd name="T6" fmla="*/ 4 w 4"/>
                  <a:gd name="T7" fmla="*/ 3 h 5"/>
                  <a:gd name="T8" fmla="*/ 2 w 4"/>
                  <a:gd name="T9" fmla="*/ 5 h 5"/>
                  <a:gd name="T10" fmla="*/ 2 w 4"/>
                  <a:gd name="T11" fmla="*/ 4 h 5"/>
                  <a:gd name="T12" fmla="*/ 3 w 4"/>
                  <a:gd name="T13" fmla="*/ 3 h 5"/>
                  <a:gd name="T14" fmla="*/ 2 w 4"/>
                  <a:gd name="T15" fmla="*/ 1 h 5"/>
                  <a:gd name="T16" fmla="*/ 0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3"/>
                    </a:cubicBezTo>
                    <a:cubicBezTo>
                      <a:pt x="0" y="1"/>
                      <a:pt x="1" y="0"/>
                      <a:pt x="2" y="0"/>
                    </a:cubicBezTo>
                    <a:cubicBezTo>
                      <a:pt x="3" y="0"/>
                      <a:pt x="4" y="1"/>
                      <a:pt x="4" y="3"/>
                    </a:cubicBezTo>
                    <a:cubicBezTo>
                      <a:pt x="4" y="4"/>
                      <a:pt x="3" y="5"/>
                      <a:pt x="2" y="5"/>
                    </a:cubicBezTo>
                    <a:close/>
                    <a:moveTo>
                      <a:pt x="2" y="4"/>
                    </a:moveTo>
                    <a:cubicBezTo>
                      <a:pt x="3" y="4"/>
                      <a:pt x="3" y="3"/>
                      <a:pt x="3" y="3"/>
                    </a:cubicBezTo>
                    <a:cubicBezTo>
                      <a:pt x="3" y="2"/>
                      <a:pt x="3" y="1"/>
                      <a:pt x="2" y="1"/>
                    </a:cubicBezTo>
                    <a:cubicBezTo>
                      <a:pt x="1" y="1"/>
                      <a:pt x="0" y="2"/>
                      <a:pt x="0" y="3"/>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Oval 169"/>
              <p:cNvSpPr>
                <a:spLocks noChangeArrowheads="1"/>
              </p:cNvSpPr>
              <p:nvPr/>
            </p:nvSpPr>
            <p:spPr bwMode="auto">
              <a:xfrm>
                <a:off x="623" y="3953"/>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170"/>
              <p:cNvSpPr>
                <a:spLocks noEditPoints="1"/>
              </p:cNvSpPr>
              <p:nvPr/>
            </p:nvSpPr>
            <p:spPr bwMode="auto">
              <a:xfrm>
                <a:off x="623" y="395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1"/>
                      <a:pt x="0" y="0"/>
                      <a:pt x="1" y="0"/>
                    </a:cubicBezTo>
                    <a:cubicBezTo>
                      <a:pt x="2" y="0"/>
                      <a:pt x="2" y="1"/>
                      <a:pt x="2" y="1"/>
                    </a:cubicBezTo>
                    <a:cubicBezTo>
                      <a:pt x="2" y="2"/>
                      <a:pt x="2" y="2"/>
                      <a:pt x="1" y="2"/>
                    </a:cubicBezTo>
                    <a:close/>
                    <a:moveTo>
                      <a:pt x="1" y="2"/>
                    </a:moveTo>
                    <a:cubicBezTo>
                      <a:pt x="1" y="2"/>
                      <a:pt x="2" y="2"/>
                      <a:pt x="2" y="1"/>
                    </a:cubicBezTo>
                    <a:cubicBezTo>
                      <a:pt x="2" y="1"/>
                      <a:pt x="1" y="0"/>
                      <a:pt x="1" y="0"/>
                    </a:cubicBezTo>
                    <a:cubicBezTo>
                      <a:pt x="1" y="0"/>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Oval 171"/>
              <p:cNvSpPr>
                <a:spLocks noChangeArrowheads="1"/>
              </p:cNvSpPr>
              <p:nvPr/>
            </p:nvSpPr>
            <p:spPr bwMode="auto">
              <a:xfrm>
                <a:off x="710" y="3706"/>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172"/>
              <p:cNvSpPr>
                <a:spLocks noEditPoints="1"/>
              </p:cNvSpPr>
              <p:nvPr/>
            </p:nvSpPr>
            <p:spPr bwMode="auto">
              <a:xfrm>
                <a:off x="710" y="3706"/>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0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Oval 173"/>
              <p:cNvSpPr>
                <a:spLocks noChangeArrowheads="1"/>
              </p:cNvSpPr>
              <p:nvPr/>
            </p:nvSpPr>
            <p:spPr bwMode="auto">
              <a:xfrm>
                <a:off x="862" y="3626"/>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174"/>
              <p:cNvSpPr>
                <a:spLocks noEditPoints="1"/>
              </p:cNvSpPr>
              <p:nvPr/>
            </p:nvSpPr>
            <p:spPr bwMode="auto">
              <a:xfrm>
                <a:off x="862" y="3626"/>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Oval 175"/>
              <p:cNvSpPr>
                <a:spLocks noChangeArrowheads="1"/>
              </p:cNvSpPr>
              <p:nvPr/>
            </p:nvSpPr>
            <p:spPr bwMode="auto">
              <a:xfrm>
                <a:off x="790" y="3728"/>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176"/>
              <p:cNvSpPr>
                <a:spLocks noEditPoints="1"/>
              </p:cNvSpPr>
              <p:nvPr/>
            </p:nvSpPr>
            <p:spPr bwMode="auto">
              <a:xfrm>
                <a:off x="790" y="3728"/>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0"/>
                      <a:pt x="2"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Oval 177"/>
              <p:cNvSpPr>
                <a:spLocks noChangeArrowheads="1"/>
              </p:cNvSpPr>
              <p:nvPr/>
            </p:nvSpPr>
            <p:spPr bwMode="auto">
              <a:xfrm>
                <a:off x="746" y="3728"/>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178"/>
              <p:cNvSpPr>
                <a:spLocks noEditPoints="1"/>
              </p:cNvSpPr>
              <p:nvPr/>
            </p:nvSpPr>
            <p:spPr bwMode="auto">
              <a:xfrm>
                <a:off x="746" y="3728"/>
                <a:ext cx="15"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Oval 179"/>
              <p:cNvSpPr>
                <a:spLocks noChangeArrowheads="1"/>
              </p:cNvSpPr>
              <p:nvPr/>
            </p:nvSpPr>
            <p:spPr bwMode="auto">
              <a:xfrm>
                <a:off x="891" y="3859"/>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180"/>
              <p:cNvSpPr>
                <a:spLocks noEditPoints="1"/>
              </p:cNvSpPr>
              <p:nvPr/>
            </p:nvSpPr>
            <p:spPr bwMode="auto">
              <a:xfrm>
                <a:off x="891" y="3859"/>
                <a:ext cx="22" cy="14"/>
              </a:xfrm>
              <a:custGeom>
                <a:avLst/>
                <a:gdLst>
                  <a:gd name="T0" fmla="*/ 1 w 3"/>
                  <a:gd name="T1" fmla="*/ 2 h 2"/>
                  <a:gd name="T2" fmla="*/ 0 w 3"/>
                  <a:gd name="T3" fmla="*/ 1 h 2"/>
                  <a:gd name="T4" fmla="*/ 1 w 3"/>
                  <a:gd name="T5" fmla="*/ 0 h 2"/>
                  <a:gd name="T6" fmla="*/ 3 w 3"/>
                  <a:gd name="T7" fmla="*/ 1 h 2"/>
                  <a:gd name="T8" fmla="*/ 1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2"/>
                    </a:moveTo>
                    <a:cubicBezTo>
                      <a:pt x="1" y="2"/>
                      <a:pt x="0" y="1"/>
                      <a:pt x="0" y="1"/>
                    </a:cubicBezTo>
                    <a:cubicBezTo>
                      <a:pt x="0" y="0"/>
                      <a:pt x="1" y="0"/>
                      <a:pt x="1" y="0"/>
                    </a:cubicBezTo>
                    <a:cubicBezTo>
                      <a:pt x="2" y="0"/>
                      <a:pt x="3" y="0"/>
                      <a:pt x="3" y="1"/>
                    </a:cubicBezTo>
                    <a:cubicBezTo>
                      <a:pt x="3" y="1"/>
                      <a:pt x="2" y="2"/>
                      <a:pt x="1" y="2"/>
                    </a:cubicBezTo>
                    <a:close/>
                    <a:moveTo>
                      <a:pt x="1" y="2"/>
                    </a:moveTo>
                    <a:cubicBezTo>
                      <a:pt x="2" y="2"/>
                      <a:pt x="2" y="1"/>
                      <a:pt x="2" y="1"/>
                    </a:cubicBezTo>
                    <a:cubicBezTo>
                      <a:pt x="2" y="0"/>
                      <a:pt x="2" y="0"/>
                      <a:pt x="1" y="0"/>
                    </a:cubicBezTo>
                    <a:cubicBezTo>
                      <a:pt x="1" y="0"/>
                      <a:pt x="1" y="0"/>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Oval 181"/>
              <p:cNvSpPr>
                <a:spLocks noChangeArrowheads="1"/>
              </p:cNvSpPr>
              <p:nvPr/>
            </p:nvSpPr>
            <p:spPr bwMode="auto">
              <a:xfrm>
                <a:off x="739" y="3967"/>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182"/>
              <p:cNvSpPr>
                <a:spLocks noEditPoints="1"/>
              </p:cNvSpPr>
              <p:nvPr/>
            </p:nvSpPr>
            <p:spPr bwMode="auto">
              <a:xfrm>
                <a:off x="739" y="3967"/>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Oval 183"/>
              <p:cNvSpPr>
                <a:spLocks noChangeArrowheads="1"/>
              </p:cNvSpPr>
              <p:nvPr/>
            </p:nvSpPr>
            <p:spPr bwMode="auto">
              <a:xfrm>
                <a:off x="790" y="4127"/>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184"/>
              <p:cNvSpPr>
                <a:spLocks noEditPoints="1"/>
              </p:cNvSpPr>
              <p:nvPr/>
            </p:nvSpPr>
            <p:spPr bwMode="auto">
              <a:xfrm>
                <a:off x="782" y="4127"/>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2" y="2"/>
                      <a:pt x="2" y="1"/>
                    </a:cubicBezTo>
                    <a:cubicBezTo>
                      <a:pt x="2"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Oval 185"/>
              <p:cNvSpPr>
                <a:spLocks noChangeArrowheads="1"/>
              </p:cNvSpPr>
              <p:nvPr/>
            </p:nvSpPr>
            <p:spPr bwMode="auto">
              <a:xfrm>
                <a:off x="681" y="4127"/>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186"/>
              <p:cNvSpPr>
                <a:spLocks noEditPoints="1"/>
              </p:cNvSpPr>
              <p:nvPr/>
            </p:nvSpPr>
            <p:spPr bwMode="auto">
              <a:xfrm>
                <a:off x="681" y="4120"/>
                <a:ext cx="14" cy="21"/>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1" y="3"/>
                      <a:pt x="0" y="2"/>
                      <a:pt x="0" y="2"/>
                    </a:cubicBezTo>
                    <a:cubicBezTo>
                      <a:pt x="0" y="1"/>
                      <a:pt x="1" y="0"/>
                      <a:pt x="1" y="0"/>
                    </a:cubicBezTo>
                    <a:cubicBezTo>
                      <a:pt x="2" y="0"/>
                      <a:pt x="2" y="1"/>
                      <a:pt x="2" y="2"/>
                    </a:cubicBezTo>
                    <a:cubicBezTo>
                      <a:pt x="2" y="2"/>
                      <a:pt x="2" y="3"/>
                      <a:pt x="1" y="3"/>
                    </a:cubicBezTo>
                    <a:close/>
                    <a:moveTo>
                      <a:pt x="1" y="2"/>
                    </a:moveTo>
                    <a:cubicBezTo>
                      <a:pt x="2" y="2"/>
                      <a:pt x="2" y="2"/>
                      <a:pt x="2" y="2"/>
                    </a:cubicBezTo>
                    <a:cubicBezTo>
                      <a:pt x="2" y="1"/>
                      <a:pt x="2" y="1"/>
                      <a:pt x="1" y="1"/>
                    </a:cubicBezTo>
                    <a:cubicBezTo>
                      <a:pt x="1" y="1"/>
                      <a:pt x="0" y="1"/>
                      <a:pt x="0" y="2"/>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187"/>
              <p:cNvSpPr>
                <a:spLocks/>
              </p:cNvSpPr>
              <p:nvPr/>
            </p:nvSpPr>
            <p:spPr bwMode="auto">
              <a:xfrm>
                <a:off x="608" y="4112"/>
                <a:ext cx="22" cy="15"/>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0" y="2"/>
                      <a:pt x="1" y="2"/>
                      <a:pt x="2" y="2"/>
                    </a:cubicBezTo>
                    <a:cubicBezTo>
                      <a:pt x="2" y="2"/>
                      <a:pt x="3" y="2"/>
                      <a:pt x="3" y="1"/>
                    </a:cubicBezTo>
                    <a:cubicBezTo>
                      <a:pt x="3" y="0"/>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188"/>
              <p:cNvSpPr>
                <a:spLocks noEditPoints="1"/>
              </p:cNvSpPr>
              <p:nvPr/>
            </p:nvSpPr>
            <p:spPr bwMode="auto">
              <a:xfrm>
                <a:off x="608" y="4112"/>
                <a:ext cx="22" cy="15"/>
              </a:xfrm>
              <a:custGeom>
                <a:avLst/>
                <a:gdLst>
                  <a:gd name="T0" fmla="*/ 2 w 3"/>
                  <a:gd name="T1" fmla="*/ 2 h 2"/>
                  <a:gd name="T2" fmla="*/ 0 w 3"/>
                  <a:gd name="T3" fmla="*/ 1 h 2"/>
                  <a:gd name="T4" fmla="*/ 1 w 3"/>
                  <a:gd name="T5" fmla="*/ 0 h 2"/>
                  <a:gd name="T6" fmla="*/ 3 w 3"/>
                  <a:gd name="T7" fmla="*/ 1 h 2"/>
                  <a:gd name="T8" fmla="*/ 2 w 3"/>
                  <a:gd name="T9" fmla="*/ 2 h 2"/>
                  <a:gd name="T10" fmla="*/ 1 w 3"/>
                  <a:gd name="T11" fmla="*/ 2 h 2"/>
                  <a:gd name="T12" fmla="*/ 2 w 3"/>
                  <a:gd name="T13" fmla="*/ 1 h 2"/>
                  <a:gd name="T14" fmla="*/ 1 w 3"/>
                  <a:gd name="T15" fmla="*/ 0 h 2"/>
                  <a:gd name="T16" fmla="*/ 1 w 3"/>
                  <a:gd name="T17" fmla="*/ 1 h 2"/>
                  <a:gd name="T18" fmla="*/ 1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0"/>
                      <a:pt x="1" y="0"/>
                      <a:pt x="1" y="0"/>
                    </a:cubicBezTo>
                    <a:cubicBezTo>
                      <a:pt x="2" y="0"/>
                      <a:pt x="3" y="0"/>
                      <a:pt x="3" y="1"/>
                    </a:cubicBezTo>
                    <a:cubicBezTo>
                      <a:pt x="3" y="2"/>
                      <a:pt x="2" y="2"/>
                      <a:pt x="2" y="2"/>
                    </a:cubicBezTo>
                    <a:close/>
                    <a:moveTo>
                      <a:pt x="1" y="2"/>
                    </a:moveTo>
                    <a:cubicBezTo>
                      <a:pt x="2" y="2"/>
                      <a:pt x="2" y="1"/>
                      <a:pt x="2" y="1"/>
                    </a:cubicBezTo>
                    <a:cubicBezTo>
                      <a:pt x="2" y="1"/>
                      <a:pt x="2" y="0"/>
                      <a:pt x="1" y="0"/>
                    </a:cubicBezTo>
                    <a:cubicBezTo>
                      <a:pt x="1" y="0"/>
                      <a:pt x="1" y="1"/>
                      <a:pt x="1" y="1"/>
                    </a:cubicBezTo>
                    <a:cubicBezTo>
                      <a:pt x="1"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Oval 189"/>
              <p:cNvSpPr>
                <a:spLocks noChangeArrowheads="1"/>
              </p:cNvSpPr>
              <p:nvPr/>
            </p:nvSpPr>
            <p:spPr bwMode="auto">
              <a:xfrm>
                <a:off x="826" y="4192"/>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190"/>
              <p:cNvSpPr>
                <a:spLocks noEditPoints="1"/>
              </p:cNvSpPr>
              <p:nvPr/>
            </p:nvSpPr>
            <p:spPr bwMode="auto">
              <a:xfrm>
                <a:off x="826" y="4192"/>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0"/>
                      <a:pt x="1" y="0"/>
                      <a:pt x="1" y="0"/>
                    </a:cubicBezTo>
                    <a:cubicBezTo>
                      <a:pt x="2" y="0"/>
                      <a:pt x="2" y="0"/>
                      <a:pt x="2" y="1"/>
                    </a:cubicBezTo>
                    <a:cubicBezTo>
                      <a:pt x="2" y="2"/>
                      <a:pt x="2" y="2"/>
                      <a:pt x="1" y="2"/>
                    </a:cubicBezTo>
                    <a:close/>
                    <a:moveTo>
                      <a:pt x="1" y="2"/>
                    </a:moveTo>
                    <a:cubicBezTo>
                      <a:pt x="2" y="2"/>
                      <a:pt x="2" y="1"/>
                      <a:pt x="2" y="1"/>
                    </a:cubicBezTo>
                    <a:cubicBezTo>
                      <a:pt x="2" y="1"/>
                      <a:pt x="2" y="0"/>
                      <a:pt x="1" y="0"/>
                    </a:cubicBezTo>
                    <a:cubicBezTo>
                      <a:pt x="1" y="0"/>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Oval 191"/>
              <p:cNvSpPr>
                <a:spLocks noChangeArrowheads="1"/>
              </p:cNvSpPr>
              <p:nvPr/>
            </p:nvSpPr>
            <p:spPr bwMode="auto">
              <a:xfrm>
                <a:off x="615" y="4069"/>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192"/>
              <p:cNvSpPr>
                <a:spLocks noEditPoints="1"/>
              </p:cNvSpPr>
              <p:nvPr/>
            </p:nvSpPr>
            <p:spPr bwMode="auto">
              <a:xfrm>
                <a:off x="608" y="4069"/>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2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2" y="2"/>
                      <a:pt x="2" y="1"/>
                    </a:cubicBezTo>
                    <a:cubicBezTo>
                      <a:pt x="2"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Oval 193"/>
              <p:cNvSpPr>
                <a:spLocks noChangeArrowheads="1"/>
              </p:cNvSpPr>
              <p:nvPr/>
            </p:nvSpPr>
            <p:spPr bwMode="auto">
              <a:xfrm>
                <a:off x="644" y="4127"/>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194"/>
              <p:cNvSpPr>
                <a:spLocks noEditPoints="1"/>
              </p:cNvSpPr>
              <p:nvPr/>
            </p:nvSpPr>
            <p:spPr bwMode="auto">
              <a:xfrm>
                <a:off x="644" y="4120"/>
                <a:ext cx="15" cy="21"/>
              </a:xfrm>
              <a:custGeom>
                <a:avLst/>
                <a:gdLst>
                  <a:gd name="T0" fmla="*/ 1 w 2"/>
                  <a:gd name="T1" fmla="*/ 3 h 3"/>
                  <a:gd name="T2" fmla="*/ 0 w 2"/>
                  <a:gd name="T3" fmla="*/ 2 h 3"/>
                  <a:gd name="T4" fmla="*/ 1 w 2"/>
                  <a:gd name="T5" fmla="*/ 0 h 3"/>
                  <a:gd name="T6" fmla="*/ 2 w 2"/>
                  <a:gd name="T7" fmla="*/ 2 h 3"/>
                  <a:gd name="T8" fmla="*/ 1 w 2"/>
                  <a:gd name="T9" fmla="*/ 3 h 3"/>
                  <a:gd name="T10" fmla="*/ 1 w 2"/>
                  <a:gd name="T11" fmla="*/ 2 h 3"/>
                  <a:gd name="T12" fmla="*/ 2 w 2"/>
                  <a:gd name="T13" fmla="*/ 2 h 3"/>
                  <a:gd name="T14" fmla="*/ 1 w 2"/>
                  <a:gd name="T15" fmla="*/ 1 h 3"/>
                  <a:gd name="T16" fmla="*/ 0 w 2"/>
                  <a:gd name="T17" fmla="*/ 2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2"/>
                    </a:cubicBezTo>
                    <a:cubicBezTo>
                      <a:pt x="0" y="1"/>
                      <a:pt x="0" y="0"/>
                      <a:pt x="1" y="0"/>
                    </a:cubicBezTo>
                    <a:cubicBezTo>
                      <a:pt x="2" y="0"/>
                      <a:pt x="2" y="1"/>
                      <a:pt x="2" y="2"/>
                    </a:cubicBezTo>
                    <a:cubicBezTo>
                      <a:pt x="2" y="2"/>
                      <a:pt x="2" y="3"/>
                      <a:pt x="1" y="3"/>
                    </a:cubicBezTo>
                    <a:close/>
                    <a:moveTo>
                      <a:pt x="1" y="2"/>
                    </a:moveTo>
                    <a:cubicBezTo>
                      <a:pt x="1" y="2"/>
                      <a:pt x="2" y="2"/>
                      <a:pt x="2" y="2"/>
                    </a:cubicBezTo>
                    <a:cubicBezTo>
                      <a:pt x="2" y="1"/>
                      <a:pt x="1" y="1"/>
                      <a:pt x="1" y="1"/>
                    </a:cubicBezTo>
                    <a:cubicBezTo>
                      <a:pt x="0" y="1"/>
                      <a:pt x="0" y="1"/>
                      <a:pt x="0" y="2"/>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195"/>
              <p:cNvSpPr>
                <a:spLocks/>
              </p:cNvSpPr>
              <p:nvPr/>
            </p:nvSpPr>
            <p:spPr bwMode="auto">
              <a:xfrm>
                <a:off x="695" y="4018"/>
                <a:ext cx="15" cy="15"/>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1"/>
                      <a:pt x="0" y="1"/>
                    </a:cubicBezTo>
                    <a:cubicBezTo>
                      <a:pt x="0" y="2"/>
                      <a:pt x="0" y="2"/>
                      <a:pt x="1" y="2"/>
                    </a:cubicBezTo>
                    <a:cubicBezTo>
                      <a:pt x="2" y="2"/>
                      <a:pt x="2" y="2"/>
                      <a:pt x="2" y="1"/>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196"/>
              <p:cNvSpPr>
                <a:spLocks noEditPoints="1"/>
              </p:cNvSpPr>
              <p:nvPr/>
            </p:nvSpPr>
            <p:spPr bwMode="auto">
              <a:xfrm>
                <a:off x="695" y="4018"/>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1"/>
                    </a:cubicBezTo>
                    <a:cubicBezTo>
                      <a:pt x="0" y="0"/>
                      <a:pt x="0" y="0"/>
                      <a:pt x="1" y="0"/>
                    </a:cubicBezTo>
                    <a:cubicBezTo>
                      <a:pt x="2" y="0"/>
                      <a:pt x="2" y="0"/>
                      <a:pt x="2" y="1"/>
                    </a:cubicBezTo>
                    <a:cubicBezTo>
                      <a:pt x="2" y="2"/>
                      <a:pt x="2" y="2"/>
                      <a:pt x="1" y="2"/>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Oval 197"/>
              <p:cNvSpPr>
                <a:spLocks noChangeArrowheads="1"/>
              </p:cNvSpPr>
              <p:nvPr/>
            </p:nvSpPr>
            <p:spPr bwMode="auto">
              <a:xfrm>
                <a:off x="659" y="4076"/>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98"/>
              <p:cNvSpPr>
                <a:spLocks noEditPoints="1"/>
              </p:cNvSpPr>
              <p:nvPr/>
            </p:nvSpPr>
            <p:spPr bwMode="auto">
              <a:xfrm>
                <a:off x="659" y="4076"/>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1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2" y="0"/>
                      <a:pt x="2" y="1"/>
                      <a:pt x="2" y="1"/>
                    </a:cubicBezTo>
                    <a:cubicBezTo>
                      <a:pt x="2" y="2"/>
                      <a:pt x="2" y="3"/>
                      <a:pt x="1" y="3"/>
                    </a:cubicBezTo>
                    <a:close/>
                    <a:moveTo>
                      <a:pt x="1" y="2"/>
                    </a:moveTo>
                    <a:cubicBezTo>
                      <a:pt x="1" y="2"/>
                      <a:pt x="2" y="2"/>
                      <a:pt x="2" y="1"/>
                    </a:cubicBezTo>
                    <a:cubicBezTo>
                      <a:pt x="2" y="1"/>
                      <a:pt x="1" y="1"/>
                      <a:pt x="1" y="1"/>
                    </a:cubicBezTo>
                    <a:cubicBezTo>
                      <a:pt x="0" y="1"/>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Oval 199"/>
              <p:cNvSpPr>
                <a:spLocks noChangeArrowheads="1"/>
              </p:cNvSpPr>
              <p:nvPr/>
            </p:nvSpPr>
            <p:spPr bwMode="auto">
              <a:xfrm>
                <a:off x="594" y="4062"/>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200"/>
              <p:cNvSpPr>
                <a:spLocks noEditPoints="1"/>
              </p:cNvSpPr>
              <p:nvPr/>
            </p:nvSpPr>
            <p:spPr bwMode="auto">
              <a:xfrm>
                <a:off x="586" y="4062"/>
                <a:ext cx="22" cy="14"/>
              </a:xfrm>
              <a:custGeom>
                <a:avLst/>
                <a:gdLst>
                  <a:gd name="T0" fmla="*/ 2 w 3"/>
                  <a:gd name="T1" fmla="*/ 2 h 2"/>
                  <a:gd name="T2" fmla="*/ 0 w 3"/>
                  <a:gd name="T3" fmla="*/ 1 h 2"/>
                  <a:gd name="T4" fmla="*/ 2 w 3"/>
                  <a:gd name="T5" fmla="*/ 0 h 2"/>
                  <a:gd name="T6" fmla="*/ 3 w 3"/>
                  <a:gd name="T7" fmla="*/ 1 h 2"/>
                  <a:gd name="T8" fmla="*/ 2 w 3"/>
                  <a:gd name="T9" fmla="*/ 2 h 2"/>
                  <a:gd name="T10" fmla="*/ 2 w 3"/>
                  <a:gd name="T11" fmla="*/ 2 h 2"/>
                  <a:gd name="T12" fmla="*/ 3 w 3"/>
                  <a:gd name="T13" fmla="*/ 1 h 2"/>
                  <a:gd name="T14" fmla="*/ 2 w 3"/>
                  <a:gd name="T15" fmla="*/ 0 h 2"/>
                  <a:gd name="T16" fmla="*/ 1 w 3"/>
                  <a:gd name="T17" fmla="*/ 1 h 2"/>
                  <a:gd name="T18" fmla="*/ 2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2"/>
                    </a:moveTo>
                    <a:cubicBezTo>
                      <a:pt x="1" y="2"/>
                      <a:pt x="0" y="2"/>
                      <a:pt x="0" y="1"/>
                    </a:cubicBezTo>
                    <a:cubicBezTo>
                      <a:pt x="0" y="1"/>
                      <a:pt x="1" y="0"/>
                      <a:pt x="2" y="0"/>
                    </a:cubicBezTo>
                    <a:cubicBezTo>
                      <a:pt x="2" y="0"/>
                      <a:pt x="3" y="1"/>
                      <a:pt x="3" y="1"/>
                    </a:cubicBezTo>
                    <a:cubicBezTo>
                      <a:pt x="3" y="2"/>
                      <a:pt x="2" y="2"/>
                      <a:pt x="2" y="2"/>
                    </a:cubicBezTo>
                    <a:close/>
                    <a:moveTo>
                      <a:pt x="2" y="2"/>
                    </a:moveTo>
                    <a:cubicBezTo>
                      <a:pt x="2" y="2"/>
                      <a:pt x="3" y="2"/>
                      <a:pt x="3" y="1"/>
                    </a:cubicBezTo>
                    <a:cubicBezTo>
                      <a:pt x="3" y="1"/>
                      <a:pt x="2" y="0"/>
                      <a:pt x="2" y="0"/>
                    </a:cubicBezTo>
                    <a:cubicBezTo>
                      <a:pt x="1" y="0"/>
                      <a:pt x="1" y="1"/>
                      <a:pt x="1" y="1"/>
                    </a:cubicBezTo>
                    <a:cubicBezTo>
                      <a:pt x="1" y="2"/>
                      <a:pt x="1" y="2"/>
                      <a:pt x="2"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Oval 201"/>
              <p:cNvSpPr>
                <a:spLocks noChangeArrowheads="1"/>
              </p:cNvSpPr>
              <p:nvPr/>
            </p:nvSpPr>
            <p:spPr bwMode="auto">
              <a:xfrm>
                <a:off x="347" y="3743"/>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202"/>
              <p:cNvSpPr>
                <a:spLocks noEditPoints="1"/>
              </p:cNvSpPr>
              <p:nvPr/>
            </p:nvSpPr>
            <p:spPr bwMode="auto">
              <a:xfrm>
                <a:off x="347" y="3743"/>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1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1"/>
                    </a:moveTo>
                    <a:cubicBezTo>
                      <a:pt x="1" y="1"/>
                      <a:pt x="2" y="1"/>
                      <a:pt x="2" y="1"/>
                    </a:cubicBezTo>
                    <a:cubicBezTo>
                      <a:pt x="2" y="1"/>
                      <a:pt x="1" y="0"/>
                      <a:pt x="1" y="0"/>
                    </a:cubicBezTo>
                    <a:cubicBezTo>
                      <a:pt x="1" y="0"/>
                      <a:pt x="1" y="1"/>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Oval 203"/>
              <p:cNvSpPr>
                <a:spLocks noChangeArrowheads="1"/>
              </p:cNvSpPr>
              <p:nvPr/>
            </p:nvSpPr>
            <p:spPr bwMode="auto">
              <a:xfrm>
                <a:off x="253" y="3786"/>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04"/>
              <p:cNvSpPr>
                <a:spLocks noEditPoints="1"/>
              </p:cNvSpPr>
              <p:nvPr/>
            </p:nvSpPr>
            <p:spPr bwMode="auto">
              <a:xfrm>
                <a:off x="253" y="3786"/>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1"/>
                      <a:pt x="0" y="0"/>
                      <a:pt x="1" y="0"/>
                    </a:cubicBezTo>
                    <a:cubicBezTo>
                      <a:pt x="1" y="0"/>
                      <a:pt x="2" y="0"/>
                      <a:pt x="2" y="1"/>
                    </a:cubicBezTo>
                    <a:cubicBezTo>
                      <a:pt x="2" y="1"/>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06"/>
            <p:cNvSpPr>
              <a:spLocks/>
            </p:cNvSpPr>
            <p:nvPr/>
          </p:nvSpPr>
          <p:spPr bwMode="auto">
            <a:xfrm>
              <a:off x="195" y="3496"/>
              <a:ext cx="14" cy="7"/>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07"/>
            <p:cNvSpPr>
              <a:spLocks noEditPoints="1"/>
            </p:cNvSpPr>
            <p:nvPr/>
          </p:nvSpPr>
          <p:spPr bwMode="auto">
            <a:xfrm>
              <a:off x="195" y="3496"/>
              <a:ext cx="14" cy="7"/>
            </a:xfrm>
            <a:custGeom>
              <a:avLst/>
              <a:gdLst>
                <a:gd name="T0" fmla="*/ 1 w 2"/>
                <a:gd name="T1" fmla="*/ 1 h 1"/>
                <a:gd name="T2" fmla="*/ 0 w 2"/>
                <a:gd name="T3" fmla="*/ 1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0"/>
                  </a:cubicBezTo>
                  <a:cubicBezTo>
                    <a:pt x="2" y="1"/>
                    <a:pt x="2" y="1"/>
                    <a:pt x="1" y="1"/>
                  </a:cubicBezTo>
                  <a:close/>
                  <a:moveTo>
                    <a:pt x="1" y="1"/>
                  </a:moveTo>
                  <a:cubicBezTo>
                    <a:pt x="1" y="1"/>
                    <a:pt x="2" y="1"/>
                    <a:pt x="2" y="0"/>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208"/>
            <p:cNvSpPr>
              <a:spLocks noChangeArrowheads="1"/>
            </p:cNvSpPr>
            <p:nvPr/>
          </p:nvSpPr>
          <p:spPr bwMode="auto">
            <a:xfrm>
              <a:off x="209" y="3394"/>
              <a:ext cx="7"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09"/>
            <p:cNvSpPr>
              <a:spLocks noEditPoints="1"/>
            </p:cNvSpPr>
            <p:nvPr/>
          </p:nvSpPr>
          <p:spPr bwMode="auto">
            <a:xfrm>
              <a:off x="209" y="3394"/>
              <a:ext cx="7" cy="8"/>
            </a:xfrm>
            <a:custGeom>
              <a:avLst/>
              <a:gdLst>
                <a:gd name="T0" fmla="*/ 0 w 1"/>
                <a:gd name="T1" fmla="*/ 1 h 1"/>
                <a:gd name="T2" fmla="*/ 0 w 1"/>
                <a:gd name="T3" fmla="*/ 1 h 1"/>
                <a:gd name="T4" fmla="*/ 0 w 1"/>
                <a:gd name="T5" fmla="*/ 0 h 1"/>
                <a:gd name="T6" fmla="*/ 1 w 1"/>
                <a:gd name="T7" fmla="*/ 1 h 1"/>
                <a:gd name="T8" fmla="*/ 0 w 1"/>
                <a:gd name="T9" fmla="*/ 1 h 1"/>
                <a:gd name="T10" fmla="*/ 0 w 1"/>
                <a:gd name="T11" fmla="*/ 1 h 1"/>
                <a:gd name="T12" fmla="*/ 1 w 1"/>
                <a:gd name="T13" fmla="*/ 1 h 1"/>
                <a:gd name="T14" fmla="*/ 0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1" y="0"/>
                    <a:pt x="1" y="0"/>
                    <a:pt x="1" y="1"/>
                  </a:cubicBezTo>
                  <a:cubicBezTo>
                    <a:pt x="1" y="1"/>
                    <a:pt x="1" y="1"/>
                    <a:pt x="0" y="1"/>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210"/>
            <p:cNvSpPr>
              <a:spLocks noChangeArrowheads="1"/>
            </p:cNvSpPr>
            <p:nvPr/>
          </p:nvSpPr>
          <p:spPr bwMode="auto">
            <a:xfrm>
              <a:off x="260" y="3365"/>
              <a:ext cx="14"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11"/>
            <p:cNvSpPr>
              <a:spLocks noEditPoints="1"/>
            </p:cNvSpPr>
            <p:nvPr/>
          </p:nvSpPr>
          <p:spPr bwMode="auto">
            <a:xfrm>
              <a:off x="260" y="3365"/>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2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2" y="1"/>
                    <a:pt x="2" y="1"/>
                  </a:cubicBezTo>
                  <a:cubicBezTo>
                    <a:pt x="2" y="0"/>
                    <a:pt x="1" y="0"/>
                    <a:pt x="1" y="0"/>
                  </a:cubicBezTo>
                  <a:cubicBezTo>
                    <a:pt x="1" y="0"/>
                    <a:pt x="0" y="0"/>
                    <a:pt x="0" y="1"/>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212"/>
            <p:cNvSpPr>
              <a:spLocks noChangeArrowheads="1"/>
            </p:cNvSpPr>
            <p:nvPr/>
          </p:nvSpPr>
          <p:spPr bwMode="auto">
            <a:xfrm>
              <a:off x="325" y="3336"/>
              <a:ext cx="7"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3"/>
            <p:cNvSpPr>
              <a:spLocks noEditPoints="1"/>
            </p:cNvSpPr>
            <p:nvPr/>
          </p:nvSpPr>
          <p:spPr bwMode="auto">
            <a:xfrm>
              <a:off x="318" y="3336"/>
              <a:ext cx="14"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2" y="2"/>
                    <a:pt x="2" y="2"/>
                    <a:pt x="2" y="1"/>
                  </a:cubicBezTo>
                  <a:cubicBezTo>
                    <a:pt x="2" y="1"/>
                    <a:pt x="2" y="1"/>
                    <a:pt x="1" y="1"/>
                  </a:cubicBezTo>
                  <a:cubicBezTo>
                    <a:pt x="1" y="1"/>
                    <a:pt x="1" y="1"/>
                    <a:pt x="1" y="1"/>
                  </a:cubicBezTo>
                  <a:cubicBezTo>
                    <a:pt x="1"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214"/>
            <p:cNvSpPr>
              <a:spLocks noChangeArrowheads="1"/>
            </p:cNvSpPr>
            <p:nvPr/>
          </p:nvSpPr>
          <p:spPr bwMode="auto">
            <a:xfrm>
              <a:off x="332" y="3242"/>
              <a:ext cx="8"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5"/>
            <p:cNvSpPr>
              <a:spLocks noEditPoints="1"/>
            </p:cNvSpPr>
            <p:nvPr/>
          </p:nvSpPr>
          <p:spPr bwMode="auto">
            <a:xfrm>
              <a:off x="332" y="3242"/>
              <a:ext cx="15" cy="7"/>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1 w 2"/>
                <a:gd name="T13" fmla="*/ 1 h 1"/>
                <a:gd name="T14" fmla="*/ 1 w 2"/>
                <a:gd name="T15" fmla="*/ 0 h 1"/>
                <a:gd name="T16" fmla="*/ 0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1"/>
                  </a:cubicBezTo>
                  <a:cubicBezTo>
                    <a:pt x="0" y="0"/>
                    <a:pt x="0" y="0"/>
                    <a:pt x="1" y="0"/>
                  </a:cubicBezTo>
                  <a:cubicBezTo>
                    <a:pt x="1" y="0"/>
                    <a:pt x="2" y="0"/>
                    <a:pt x="2" y="1"/>
                  </a:cubicBezTo>
                  <a:cubicBezTo>
                    <a:pt x="2" y="1"/>
                    <a:pt x="1" y="1"/>
                    <a:pt x="1" y="1"/>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6"/>
            <p:cNvSpPr>
              <a:spLocks/>
            </p:cNvSpPr>
            <p:nvPr/>
          </p:nvSpPr>
          <p:spPr bwMode="auto">
            <a:xfrm>
              <a:off x="282" y="3257"/>
              <a:ext cx="14" cy="7"/>
            </a:xfrm>
            <a:custGeom>
              <a:avLst/>
              <a:gdLst>
                <a:gd name="T0" fmla="*/ 1 w 2"/>
                <a:gd name="T1" fmla="*/ 0 h 1"/>
                <a:gd name="T2" fmla="*/ 0 w 2"/>
                <a:gd name="T3" fmla="*/ 0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0"/>
                  </a:cubicBezTo>
                  <a:cubicBezTo>
                    <a:pt x="0" y="1"/>
                    <a:pt x="1" y="1"/>
                    <a:pt x="1" y="1"/>
                  </a:cubicBezTo>
                  <a:cubicBezTo>
                    <a:pt x="2" y="1"/>
                    <a:pt x="2" y="1"/>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7"/>
            <p:cNvSpPr>
              <a:spLocks noEditPoints="1"/>
            </p:cNvSpPr>
            <p:nvPr/>
          </p:nvSpPr>
          <p:spPr bwMode="auto">
            <a:xfrm>
              <a:off x="282" y="3257"/>
              <a:ext cx="14"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1" y="1"/>
                    <a:pt x="2" y="1"/>
                    <a:pt x="2" y="0"/>
                  </a:cubicBezTo>
                  <a:cubicBezTo>
                    <a:pt x="2" y="0"/>
                    <a:pt x="1" y="0"/>
                    <a:pt x="1" y="0"/>
                  </a:cubicBezTo>
                  <a:cubicBezTo>
                    <a:pt x="1" y="0"/>
                    <a:pt x="0" y="0"/>
                    <a:pt x="0" y="0"/>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218"/>
            <p:cNvSpPr>
              <a:spLocks noChangeArrowheads="1"/>
            </p:cNvSpPr>
            <p:nvPr/>
          </p:nvSpPr>
          <p:spPr bwMode="auto">
            <a:xfrm>
              <a:off x="202" y="3568"/>
              <a:ext cx="14"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9"/>
            <p:cNvSpPr>
              <a:spLocks noEditPoints="1"/>
            </p:cNvSpPr>
            <p:nvPr/>
          </p:nvSpPr>
          <p:spPr bwMode="auto">
            <a:xfrm>
              <a:off x="202" y="3568"/>
              <a:ext cx="14" cy="22"/>
            </a:xfrm>
            <a:custGeom>
              <a:avLst/>
              <a:gdLst>
                <a:gd name="T0" fmla="*/ 1 w 2"/>
                <a:gd name="T1" fmla="*/ 3 h 3"/>
                <a:gd name="T2" fmla="*/ 0 w 2"/>
                <a:gd name="T3" fmla="*/ 1 h 3"/>
                <a:gd name="T4" fmla="*/ 1 w 2"/>
                <a:gd name="T5" fmla="*/ 0 h 3"/>
                <a:gd name="T6" fmla="*/ 2 w 2"/>
                <a:gd name="T7" fmla="*/ 1 h 3"/>
                <a:gd name="T8" fmla="*/ 1 w 2"/>
                <a:gd name="T9" fmla="*/ 3 h 3"/>
                <a:gd name="T10" fmla="*/ 1 w 2"/>
                <a:gd name="T11" fmla="*/ 2 h 3"/>
                <a:gd name="T12" fmla="*/ 2 w 2"/>
                <a:gd name="T13" fmla="*/ 1 h 3"/>
                <a:gd name="T14" fmla="*/ 1 w 2"/>
                <a:gd name="T15" fmla="*/ 0 h 3"/>
                <a:gd name="T16" fmla="*/ 0 w 2"/>
                <a:gd name="T17" fmla="*/ 1 h 3"/>
                <a:gd name="T18" fmla="*/ 1 w 2"/>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1" y="3"/>
                  </a:moveTo>
                  <a:cubicBezTo>
                    <a:pt x="0" y="3"/>
                    <a:pt x="0" y="2"/>
                    <a:pt x="0" y="1"/>
                  </a:cubicBezTo>
                  <a:cubicBezTo>
                    <a:pt x="0" y="1"/>
                    <a:pt x="0" y="0"/>
                    <a:pt x="1" y="0"/>
                  </a:cubicBezTo>
                  <a:cubicBezTo>
                    <a:pt x="1" y="0"/>
                    <a:pt x="2" y="1"/>
                    <a:pt x="2" y="1"/>
                  </a:cubicBezTo>
                  <a:cubicBezTo>
                    <a:pt x="2" y="2"/>
                    <a:pt x="1" y="3"/>
                    <a:pt x="1" y="3"/>
                  </a:cubicBezTo>
                  <a:close/>
                  <a:moveTo>
                    <a:pt x="1" y="2"/>
                  </a:moveTo>
                  <a:cubicBezTo>
                    <a:pt x="1" y="2"/>
                    <a:pt x="2" y="2"/>
                    <a:pt x="2" y="1"/>
                  </a:cubicBezTo>
                  <a:cubicBezTo>
                    <a:pt x="2" y="1"/>
                    <a:pt x="1" y="0"/>
                    <a:pt x="1" y="0"/>
                  </a:cubicBezTo>
                  <a:cubicBezTo>
                    <a:pt x="0" y="0"/>
                    <a:pt x="0" y="1"/>
                    <a:pt x="0" y="1"/>
                  </a:cubicBezTo>
                  <a:cubicBezTo>
                    <a:pt x="0" y="2"/>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220"/>
            <p:cNvSpPr>
              <a:spLocks noChangeArrowheads="1"/>
            </p:cNvSpPr>
            <p:nvPr/>
          </p:nvSpPr>
          <p:spPr bwMode="auto">
            <a:xfrm>
              <a:off x="369" y="3677"/>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1"/>
            <p:cNvSpPr>
              <a:spLocks noEditPoints="1"/>
            </p:cNvSpPr>
            <p:nvPr/>
          </p:nvSpPr>
          <p:spPr bwMode="auto">
            <a:xfrm>
              <a:off x="369" y="367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Oval 222"/>
            <p:cNvSpPr>
              <a:spLocks noChangeArrowheads="1"/>
            </p:cNvSpPr>
            <p:nvPr/>
          </p:nvSpPr>
          <p:spPr bwMode="auto">
            <a:xfrm>
              <a:off x="282" y="3656"/>
              <a:ext cx="29"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3"/>
            <p:cNvSpPr>
              <a:spLocks noEditPoints="1"/>
            </p:cNvSpPr>
            <p:nvPr/>
          </p:nvSpPr>
          <p:spPr bwMode="auto">
            <a:xfrm>
              <a:off x="282" y="3656"/>
              <a:ext cx="29" cy="21"/>
            </a:xfrm>
            <a:custGeom>
              <a:avLst/>
              <a:gdLst>
                <a:gd name="T0" fmla="*/ 2 w 4"/>
                <a:gd name="T1" fmla="*/ 3 h 3"/>
                <a:gd name="T2" fmla="*/ 0 w 4"/>
                <a:gd name="T3" fmla="*/ 1 h 3"/>
                <a:gd name="T4" fmla="*/ 2 w 4"/>
                <a:gd name="T5" fmla="*/ 0 h 3"/>
                <a:gd name="T6" fmla="*/ 4 w 4"/>
                <a:gd name="T7" fmla="*/ 1 h 3"/>
                <a:gd name="T8" fmla="*/ 2 w 4"/>
                <a:gd name="T9" fmla="*/ 3 h 3"/>
                <a:gd name="T10" fmla="*/ 2 w 4"/>
                <a:gd name="T11" fmla="*/ 3 h 3"/>
                <a:gd name="T12" fmla="*/ 3 w 4"/>
                <a:gd name="T13" fmla="*/ 1 h 3"/>
                <a:gd name="T14" fmla="*/ 2 w 4"/>
                <a:gd name="T15" fmla="*/ 0 h 3"/>
                <a:gd name="T16" fmla="*/ 1 w 4"/>
                <a:gd name="T17" fmla="*/ 1 h 3"/>
                <a:gd name="T18" fmla="*/ 2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2" y="3"/>
                  </a:moveTo>
                  <a:cubicBezTo>
                    <a:pt x="1" y="3"/>
                    <a:pt x="0" y="2"/>
                    <a:pt x="0" y="1"/>
                  </a:cubicBezTo>
                  <a:cubicBezTo>
                    <a:pt x="0" y="0"/>
                    <a:pt x="1" y="0"/>
                    <a:pt x="2" y="0"/>
                  </a:cubicBezTo>
                  <a:cubicBezTo>
                    <a:pt x="3" y="0"/>
                    <a:pt x="4" y="0"/>
                    <a:pt x="4" y="1"/>
                  </a:cubicBezTo>
                  <a:cubicBezTo>
                    <a:pt x="4" y="2"/>
                    <a:pt x="3" y="3"/>
                    <a:pt x="2" y="3"/>
                  </a:cubicBezTo>
                  <a:close/>
                  <a:moveTo>
                    <a:pt x="2" y="3"/>
                  </a:moveTo>
                  <a:cubicBezTo>
                    <a:pt x="3" y="3"/>
                    <a:pt x="3" y="2"/>
                    <a:pt x="3" y="1"/>
                  </a:cubicBezTo>
                  <a:cubicBezTo>
                    <a:pt x="3" y="1"/>
                    <a:pt x="3" y="0"/>
                    <a:pt x="2" y="0"/>
                  </a:cubicBezTo>
                  <a:cubicBezTo>
                    <a:pt x="1" y="0"/>
                    <a:pt x="1" y="1"/>
                    <a:pt x="1" y="1"/>
                  </a:cubicBezTo>
                  <a:cubicBezTo>
                    <a:pt x="1"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4"/>
            <p:cNvSpPr>
              <a:spLocks/>
            </p:cNvSpPr>
            <p:nvPr/>
          </p:nvSpPr>
          <p:spPr bwMode="auto">
            <a:xfrm>
              <a:off x="463" y="3177"/>
              <a:ext cx="36" cy="36"/>
            </a:xfrm>
            <a:custGeom>
              <a:avLst/>
              <a:gdLst>
                <a:gd name="T0" fmla="*/ 2 w 5"/>
                <a:gd name="T1" fmla="*/ 0 h 5"/>
                <a:gd name="T2" fmla="*/ 0 w 5"/>
                <a:gd name="T3" fmla="*/ 2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1"/>
                    <a:pt x="0" y="2"/>
                  </a:cubicBezTo>
                  <a:cubicBezTo>
                    <a:pt x="0" y="4"/>
                    <a:pt x="1" y="5"/>
                    <a:pt x="3" y="5"/>
                  </a:cubicBezTo>
                  <a:cubicBezTo>
                    <a:pt x="4" y="5"/>
                    <a:pt x="5" y="4"/>
                    <a:pt x="5" y="2"/>
                  </a:cubicBezTo>
                  <a:cubicBezTo>
                    <a:pt x="5"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5"/>
            <p:cNvSpPr>
              <a:spLocks noEditPoints="1"/>
            </p:cNvSpPr>
            <p:nvPr/>
          </p:nvSpPr>
          <p:spPr bwMode="auto">
            <a:xfrm>
              <a:off x="463" y="3170"/>
              <a:ext cx="36" cy="43"/>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5 w 5"/>
                <a:gd name="T13" fmla="*/ 3 h 6"/>
                <a:gd name="T14" fmla="*/ 3 w 5"/>
                <a:gd name="T15" fmla="*/ 1 h 6"/>
                <a:gd name="T16" fmla="*/ 0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5"/>
                    <a:pt x="0" y="3"/>
                  </a:cubicBezTo>
                  <a:cubicBezTo>
                    <a:pt x="0" y="2"/>
                    <a:pt x="1" y="0"/>
                    <a:pt x="2" y="0"/>
                  </a:cubicBezTo>
                  <a:cubicBezTo>
                    <a:pt x="4" y="0"/>
                    <a:pt x="5" y="2"/>
                    <a:pt x="5" y="3"/>
                  </a:cubicBezTo>
                  <a:cubicBezTo>
                    <a:pt x="5" y="5"/>
                    <a:pt x="4" y="6"/>
                    <a:pt x="3" y="6"/>
                  </a:cubicBezTo>
                  <a:close/>
                  <a:moveTo>
                    <a:pt x="3" y="5"/>
                  </a:moveTo>
                  <a:cubicBezTo>
                    <a:pt x="4" y="5"/>
                    <a:pt x="5" y="4"/>
                    <a:pt x="5" y="3"/>
                  </a:cubicBezTo>
                  <a:cubicBezTo>
                    <a:pt x="5" y="2"/>
                    <a:pt x="4" y="1"/>
                    <a:pt x="3" y="1"/>
                  </a:cubicBezTo>
                  <a:cubicBezTo>
                    <a:pt x="1" y="1"/>
                    <a:pt x="0" y="2"/>
                    <a:pt x="0" y="3"/>
                  </a:cubicBezTo>
                  <a:cubicBezTo>
                    <a:pt x="0" y="4"/>
                    <a:pt x="1"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226"/>
            <p:cNvSpPr>
              <a:spLocks noChangeArrowheads="1"/>
            </p:cNvSpPr>
            <p:nvPr/>
          </p:nvSpPr>
          <p:spPr bwMode="auto">
            <a:xfrm>
              <a:off x="840" y="3568"/>
              <a:ext cx="37" cy="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7"/>
            <p:cNvSpPr>
              <a:spLocks noEditPoints="1"/>
            </p:cNvSpPr>
            <p:nvPr/>
          </p:nvSpPr>
          <p:spPr bwMode="auto">
            <a:xfrm>
              <a:off x="840" y="3568"/>
              <a:ext cx="44" cy="44"/>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4"/>
                    <a:pt x="0" y="3"/>
                  </a:cubicBezTo>
                  <a:cubicBezTo>
                    <a:pt x="0" y="1"/>
                    <a:pt x="1" y="0"/>
                    <a:pt x="3" y="0"/>
                  </a:cubicBezTo>
                  <a:cubicBezTo>
                    <a:pt x="4" y="0"/>
                    <a:pt x="6" y="1"/>
                    <a:pt x="6" y="3"/>
                  </a:cubicBezTo>
                  <a:cubicBezTo>
                    <a:pt x="6" y="4"/>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228"/>
            <p:cNvSpPr>
              <a:spLocks noChangeArrowheads="1"/>
            </p:cNvSpPr>
            <p:nvPr/>
          </p:nvSpPr>
          <p:spPr bwMode="auto">
            <a:xfrm>
              <a:off x="710" y="2597"/>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9"/>
            <p:cNvSpPr>
              <a:spLocks noEditPoints="1"/>
            </p:cNvSpPr>
            <p:nvPr/>
          </p:nvSpPr>
          <p:spPr bwMode="auto">
            <a:xfrm>
              <a:off x="703" y="2589"/>
              <a:ext cx="43" cy="44"/>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2" y="6"/>
                    <a:pt x="0" y="5"/>
                    <a:pt x="0" y="3"/>
                  </a:cubicBezTo>
                  <a:cubicBezTo>
                    <a:pt x="0" y="2"/>
                    <a:pt x="1" y="0"/>
                    <a:pt x="3" y="0"/>
                  </a:cubicBezTo>
                  <a:cubicBezTo>
                    <a:pt x="5" y="0"/>
                    <a:pt x="6" y="2"/>
                    <a:pt x="6" y="3"/>
                  </a:cubicBezTo>
                  <a:cubicBezTo>
                    <a:pt x="6" y="5"/>
                    <a:pt x="5" y="6"/>
                    <a:pt x="3" y="6"/>
                  </a:cubicBezTo>
                  <a:close/>
                  <a:moveTo>
                    <a:pt x="3" y="5"/>
                  </a:moveTo>
                  <a:cubicBezTo>
                    <a:pt x="4" y="5"/>
                    <a:pt x="5" y="5"/>
                    <a:pt x="5" y="3"/>
                  </a:cubicBezTo>
                  <a:cubicBezTo>
                    <a:pt x="5" y="2"/>
                    <a:pt x="4" y="1"/>
                    <a:pt x="3" y="1"/>
                  </a:cubicBezTo>
                  <a:cubicBezTo>
                    <a:pt x="2" y="1"/>
                    <a:pt x="1" y="2"/>
                    <a:pt x="1" y="3"/>
                  </a:cubicBezTo>
                  <a:cubicBezTo>
                    <a:pt x="1" y="5"/>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Oval 230"/>
            <p:cNvSpPr>
              <a:spLocks noChangeArrowheads="1"/>
            </p:cNvSpPr>
            <p:nvPr/>
          </p:nvSpPr>
          <p:spPr bwMode="auto">
            <a:xfrm>
              <a:off x="942" y="2597"/>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31"/>
            <p:cNvSpPr>
              <a:spLocks noEditPoints="1"/>
            </p:cNvSpPr>
            <p:nvPr/>
          </p:nvSpPr>
          <p:spPr bwMode="auto">
            <a:xfrm>
              <a:off x="942" y="258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1"/>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2"/>
            <p:cNvSpPr>
              <a:spLocks noChangeArrowheads="1"/>
            </p:cNvSpPr>
            <p:nvPr/>
          </p:nvSpPr>
          <p:spPr bwMode="auto">
            <a:xfrm>
              <a:off x="1196" y="2858"/>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33"/>
            <p:cNvSpPr>
              <a:spLocks noEditPoints="1"/>
            </p:cNvSpPr>
            <p:nvPr/>
          </p:nvSpPr>
          <p:spPr bwMode="auto">
            <a:xfrm>
              <a:off x="1196" y="285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4"/>
            <p:cNvSpPr>
              <a:spLocks/>
            </p:cNvSpPr>
            <p:nvPr/>
          </p:nvSpPr>
          <p:spPr bwMode="auto">
            <a:xfrm>
              <a:off x="274" y="2698"/>
              <a:ext cx="37" cy="36"/>
            </a:xfrm>
            <a:custGeom>
              <a:avLst/>
              <a:gdLst>
                <a:gd name="T0" fmla="*/ 2 w 5"/>
                <a:gd name="T1" fmla="*/ 0 h 5"/>
                <a:gd name="T2" fmla="*/ 0 w 5"/>
                <a:gd name="T3" fmla="*/ 3 h 5"/>
                <a:gd name="T4" fmla="*/ 3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3" y="5"/>
                  </a:cubicBezTo>
                  <a:cubicBezTo>
                    <a:pt x="4" y="5"/>
                    <a:pt x="5" y="4"/>
                    <a:pt x="5" y="3"/>
                  </a:cubicBezTo>
                  <a:cubicBezTo>
                    <a:pt x="5" y="1"/>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5"/>
            <p:cNvSpPr>
              <a:spLocks noEditPoints="1"/>
            </p:cNvSpPr>
            <p:nvPr/>
          </p:nvSpPr>
          <p:spPr bwMode="auto">
            <a:xfrm>
              <a:off x="274" y="2698"/>
              <a:ext cx="37" cy="44"/>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5 w 5"/>
                <a:gd name="T13" fmla="*/ 3 h 6"/>
                <a:gd name="T14" fmla="*/ 2 w 5"/>
                <a:gd name="T15" fmla="*/ 1 h 6"/>
                <a:gd name="T16" fmla="*/ 0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4"/>
                    <a:pt x="0" y="3"/>
                  </a:cubicBezTo>
                  <a:cubicBezTo>
                    <a:pt x="0" y="1"/>
                    <a:pt x="1" y="0"/>
                    <a:pt x="2" y="0"/>
                  </a:cubicBezTo>
                  <a:cubicBezTo>
                    <a:pt x="4" y="0"/>
                    <a:pt x="5" y="1"/>
                    <a:pt x="5" y="3"/>
                  </a:cubicBezTo>
                  <a:cubicBezTo>
                    <a:pt x="5" y="4"/>
                    <a:pt x="4" y="6"/>
                    <a:pt x="3" y="6"/>
                  </a:cubicBezTo>
                  <a:close/>
                  <a:moveTo>
                    <a:pt x="3" y="5"/>
                  </a:moveTo>
                  <a:cubicBezTo>
                    <a:pt x="4" y="5"/>
                    <a:pt x="5" y="4"/>
                    <a:pt x="5" y="3"/>
                  </a:cubicBezTo>
                  <a:cubicBezTo>
                    <a:pt x="5" y="2"/>
                    <a:pt x="4" y="1"/>
                    <a:pt x="2" y="1"/>
                  </a:cubicBezTo>
                  <a:cubicBezTo>
                    <a:pt x="1" y="1"/>
                    <a:pt x="0" y="2"/>
                    <a:pt x="0" y="3"/>
                  </a:cubicBezTo>
                  <a:cubicBezTo>
                    <a:pt x="0" y="4"/>
                    <a:pt x="1"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Oval 236"/>
            <p:cNvSpPr>
              <a:spLocks noChangeArrowheads="1"/>
            </p:cNvSpPr>
            <p:nvPr/>
          </p:nvSpPr>
          <p:spPr bwMode="auto">
            <a:xfrm>
              <a:off x="282" y="3017"/>
              <a:ext cx="36"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7"/>
            <p:cNvSpPr>
              <a:spLocks noEditPoints="1"/>
            </p:cNvSpPr>
            <p:nvPr/>
          </p:nvSpPr>
          <p:spPr bwMode="auto">
            <a:xfrm>
              <a:off x="282" y="3010"/>
              <a:ext cx="36" cy="36"/>
            </a:xfrm>
            <a:custGeom>
              <a:avLst/>
              <a:gdLst>
                <a:gd name="T0" fmla="*/ 3 w 5"/>
                <a:gd name="T1" fmla="*/ 5 h 5"/>
                <a:gd name="T2" fmla="*/ 0 w 5"/>
                <a:gd name="T3" fmla="*/ 3 h 5"/>
                <a:gd name="T4" fmla="*/ 3 w 5"/>
                <a:gd name="T5" fmla="*/ 0 h 5"/>
                <a:gd name="T6" fmla="*/ 5 w 5"/>
                <a:gd name="T7" fmla="*/ 3 h 5"/>
                <a:gd name="T8" fmla="*/ 3 w 5"/>
                <a:gd name="T9" fmla="*/ 5 h 5"/>
                <a:gd name="T10" fmla="*/ 3 w 5"/>
                <a:gd name="T11" fmla="*/ 5 h 5"/>
                <a:gd name="T12" fmla="*/ 4 w 5"/>
                <a:gd name="T13" fmla="*/ 3 h 5"/>
                <a:gd name="T14" fmla="*/ 3 w 5"/>
                <a:gd name="T15" fmla="*/ 1 h 5"/>
                <a:gd name="T16" fmla="*/ 1 w 5"/>
                <a:gd name="T17" fmla="*/ 3 h 5"/>
                <a:gd name="T18" fmla="*/ 3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3" y="5"/>
                  </a:moveTo>
                  <a:cubicBezTo>
                    <a:pt x="1" y="5"/>
                    <a:pt x="0" y="4"/>
                    <a:pt x="0" y="3"/>
                  </a:cubicBezTo>
                  <a:cubicBezTo>
                    <a:pt x="0" y="1"/>
                    <a:pt x="1" y="0"/>
                    <a:pt x="3" y="0"/>
                  </a:cubicBezTo>
                  <a:cubicBezTo>
                    <a:pt x="4" y="0"/>
                    <a:pt x="5" y="1"/>
                    <a:pt x="5" y="3"/>
                  </a:cubicBezTo>
                  <a:cubicBezTo>
                    <a:pt x="5" y="4"/>
                    <a:pt x="4" y="5"/>
                    <a:pt x="3" y="5"/>
                  </a:cubicBezTo>
                  <a:close/>
                  <a:moveTo>
                    <a:pt x="3" y="5"/>
                  </a:moveTo>
                  <a:cubicBezTo>
                    <a:pt x="3" y="5"/>
                    <a:pt x="4" y="4"/>
                    <a:pt x="4" y="3"/>
                  </a:cubicBezTo>
                  <a:cubicBezTo>
                    <a:pt x="4" y="2"/>
                    <a:pt x="3"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238"/>
            <p:cNvSpPr>
              <a:spLocks noChangeArrowheads="1"/>
            </p:cNvSpPr>
            <p:nvPr/>
          </p:nvSpPr>
          <p:spPr bwMode="auto">
            <a:xfrm>
              <a:off x="173" y="2734"/>
              <a:ext cx="36"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9"/>
            <p:cNvSpPr>
              <a:spLocks noEditPoints="1"/>
            </p:cNvSpPr>
            <p:nvPr/>
          </p:nvSpPr>
          <p:spPr bwMode="auto">
            <a:xfrm>
              <a:off x="173" y="2727"/>
              <a:ext cx="36" cy="36"/>
            </a:xfrm>
            <a:custGeom>
              <a:avLst/>
              <a:gdLst>
                <a:gd name="T0" fmla="*/ 2 w 5"/>
                <a:gd name="T1" fmla="*/ 5 h 5"/>
                <a:gd name="T2" fmla="*/ 0 w 5"/>
                <a:gd name="T3" fmla="*/ 3 h 5"/>
                <a:gd name="T4" fmla="*/ 2 w 5"/>
                <a:gd name="T5" fmla="*/ 0 h 5"/>
                <a:gd name="T6" fmla="*/ 5 w 5"/>
                <a:gd name="T7" fmla="*/ 3 h 5"/>
                <a:gd name="T8" fmla="*/ 2 w 5"/>
                <a:gd name="T9" fmla="*/ 5 h 5"/>
                <a:gd name="T10" fmla="*/ 2 w 5"/>
                <a:gd name="T11" fmla="*/ 5 h 5"/>
                <a:gd name="T12" fmla="*/ 4 w 5"/>
                <a:gd name="T13" fmla="*/ 3 h 5"/>
                <a:gd name="T14" fmla="*/ 2 w 5"/>
                <a:gd name="T15" fmla="*/ 1 h 5"/>
                <a:gd name="T16" fmla="*/ 1 w 5"/>
                <a:gd name="T17" fmla="*/ 3 h 5"/>
                <a:gd name="T18" fmla="*/ 2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5"/>
                  </a:moveTo>
                  <a:cubicBezTo>
                    <a:pt x="1" y="5"/>
                    <a:pt x="0" y="4"/>
                    <a:pt x="0" y="3"/>
                  </a:cubicBezTo>
                  <a:cubicBezTo>
                    <a:pt x="0" y="2"/>
                    <a:pt x="1" y="0"/>
                    <a:pt x="2" y="0"/>
                  </a:cubicBezTo>
                  <a:cubicBezTo>
                    <a:pt x="4" y="0"/>
                    <a:pt x="5" y="1"/>
                    <a:pt x="5" y="3"/>
                  </a:cubicBezTo>
                  <a:cubicBezTo>
                    <a:pt x="5" y="4"/>
                    <a:pt x="4" y="5"/>
                    <a:pt x="2" y="5"/>
                  </a:cubicBezTo>
                  <a:close/>
                  <a:moveTo>
                    <a:pt x="2" y="5"/>
                  </a:moveTo>
                  <a:cubicBezTo>
                    <a:pt x="3" y="5"/>
                    <a:pt x="4" y="4"/>
                    <a:pt x="4" y="3"/>
                  </a:cubicBezTo>
                  <a:cubicBezTo>
                    <a:pt x="4" y="2"/>
                    <a:pt x="3" y="1"/>
                    <a:pt x="2" y="1"/>
                  </a:cubicBezTo>
                  <a:cubicBezTo>
                    <a:pt x="1" y="1"/>
                    <a:pt x="1" y="2"/>
                    <a:pt x="1" y="3"/>
                  </a:cubicBezTo>
                  <a:cubicBezTo>
                    <a:pt x="1" y="4"/>
                    <a:pt x="1" y="5"/>
                    <a:pt x="2"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240"/>
            <p:cNvSpPr>
              <a:spLocks noChangeArrowheads="1"/>
            </p:cNvSpPr>
            <p:nvPr/>
          </p:nvSpPr>
          <p:spPr bwMode="auto">
            <a:xfrm>
              <a:off x="340" y="2394"/>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41"/>
            <p:cNvSpPr>
              <a:spLocks noEditPoints="1"/>
            </p:cNvSpPr>
            <p:nvPr/>
          </p:nvSpPr>
          <p:spPr bwMode="auto">
            <a:xfrm>
              <a:off x="332" y="2394"/>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2" y="2"/>
                    <a:pt x="2" y="1"/>
                    <a:pt x="2" y="1"/>
                  </a:cubicBezTo>
                  <a:cubicBezTo>
                    <a:pt x="2" y="0"/>
                    <a:pt x="2" y="0"/>
                    <a:pt x="1" y="0"/>
                  </a:cubicBezTo>
                  <a:cubicBezTo>
                    <a:pt x="1" y="0"/>
                    <a:pt x="1" y="0"/>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242"/>
            <p:cNvSpPr>
              <a:spLocks noChangeArrowheads="1"/>
            </p:cNvSpPr>
            <p:nvPr/>
          </p:nvSpPr>
          <p:spPr bwMode="auto">
            <a:xfrm>
              <a:off x="209" y="2974"/>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3"/>
            <p:cNvSpPr>
              <a:spLocks noEditPoints="1"/>
            </p:cNvSpPr>
            <p:nvPr/>
          </p:nvSpPr>
          <p:spPr bwMode="auto">
            <a:xfrm>
              <a:off x="209" y="2974"/>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1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1" y="1"/>
                    <a:pt x="1" y="1"/>
                  </a:cubicBezTo>
                  <a:cubicBezTo>
                    <a:pt x="1" y="0"/>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244"/>
            <p:cNvSpPr>
              <a:spLocks noChangeArrowheads="1"/>
            </p:cNvSpPr>
            <p:nvPr/>
          </p:nvSpPr>
          <p:spPr bwMode="auto">
            <a:xfrm>
              <a:off x="282" y="2879"/>
              <a:ext cx="14" cy="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5"/>
            <p:cNvSpPr>
              <a:spLocks noEditPoints="1"/>
            </p:cNvSpPr>
            <p:nvPr/>
          </p:nvSpPr>
          <p:spPr bwMode="auto">
            <a:xfrm>
              <a:off x="282" y="2879"/>
              <a:ext cx="14" cy="8"/>
            </a:xfrm>
            <a:custGeom>
              <a:avLst/>
              <a:gdLst>
                <a:gd name="T0" fmla="*/ 1 w 2"/>
                <a:gd name="T1" fmla="*/ 1 h 1"/>
                <a:gd name="T2" fmla="*/ 0 w 2"/>
                <a:gd name="T3" fmla="*/ 1 h 1"/>
                <a:gd name="T4" fmla="*/ 1 w 2"/>
                <a:gd name="T5" fmla="*/ 0 h 1"/>
                <a:gd name="T6" fmla="*/ 2 w 2"/>
                <a:gd name="T7" fmla="*/ 1 h 1"/>
                <a:gd name="T8" fmla="*/ 1 w 2"/>
                <a:gd name="T9" fmla="*/ 1 h 1"/>
                <a:gd name="T10" fmla="*/ 1 w 2"/>
                <a:gd name="T11" fmla="*/ 1 h 1"/>
                <a:gd name="T12" fmla="*/ 2 w 2"/>
                <a:gd name="T13" fmla="*/ 1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0"/>
                    <a:pt x="1" y="0"/>
                    <a:pt x="1" y="0"/>
                  </a:cubicBezTo>
                  <a:cubicBezTo>
                    <a:pt x="2" y="0"/>
                    <a:pt x="2" y="0"/>
                    <a:pt x="2" y="1"/>
                  </a:cubicBezTo>
                  <a:cubicBezTo>
                    <a:pt x="2" y="1"/>
                    <a:pt x="2" y="1"/>
                    <a:pt x="1" y="1"/>
                  </a:cubicBezTo>
                  <a:close/>
                  <a:moveTo>
                    <a:pt x="1" y="1"/>
                  </a:moveTo>
                  <a:cubicBezTo>
                    <a:pt x="2" y="1"/>
                    <a:pt x="2" y="1"/>
                    <a:pt x="2" y="1"/>
                  </a:cubicBezTo>
                  <a:cubicBezTo>
                    <a:pt x="2" y="0"/>
                    <a:pt x="2" y="0"/>
                    <a:pt x="1" y="0"/>
                  </a:cubicBezTo>
                  <a:cubicBezTo>
                    <a:pt x="1" y="0"/>
                    <a:pt x="1" y="0"/>
                    <a:pt x="1" y="1"/>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Oval 246"/>
            <p:cNvSpPr>
              <a:spLocks noChangeArrowheads="1"/>
            </p:cNvSpPr>
            <p:nvPr/>
          </p:nvSpPr>
          <p:spPr bwMode="auto">
            <a:xfrm>
              <a:off x="427" y="2597"/>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7"/>
            <p:cNvSpPr>
              <a:spLocks noEditPoints="1"/>
            </p:cNvSpPr>
            <p:nvPr/>
          </p:nvSpPr>
          <p:spPr bwMode="auto">
            <a:xfrm>
              <a:off x="420" y="2597"/>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1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1"/>
                    <a:pt x="0" y="1"/>
                  </a:cubicBezTo>
                  <a:cubicBezTo>
                    <a:pt x="0" y="0"/>
                    <a:pt x="1" y="0"/>
                    <a:pt x="1" y="0"/>
                  </a:cubicBezTo>
                  <a:cubicBezTo>
                    <a:pt x="2" y="0"/>
                    <a:pt x="2" y="0"/>
                    <a:pt x="2" y="1"/>
                  </a:cubicBezTo>
                  <a:cubicBezTo>
                    <a:pt x="2" y="1"/>
                    <a:pt x="2" y="2"/>
                    <a:pt x="1" y="2"/>
                  </a:cubicBezTo>
                  <a:close/>
                  <a:moveTo>
                    <a:pt x="1" y="2"/>
                  </a:moveTo>
                  <a:cubicBezTo>
                    <a:pt x="2" y="2"/>
                    <a:pt x="2" y="1"/>
                    <a:pt x="2" y="1"/>
                  </a:cubicBezTo>
                  <a:cubicBezTo>
                    <a:pt x="2" y="0"/>
                    <a:pt x="2" y="0"/>
                    <a:pt x="1" y="0"/>
                  </a:cubicBezTo>
                  <a:cubicBezTo>
                    <a:pt x="1" y="0"/>
                    <a:pt x="1" y="1"/>
                    <a:pt x="1" y="1"/>
                  </a:cubicBezTo>
                  <a:cubicBezTo>
                    <a:pt x="1"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248"/>
            <p:cNvSpPr>
              <a:spLocks noChangeArrowheads="1"/>
            </p:cNvSpPr>
            <p:nvPr/>
          </p:nvSpPr>
          <p:spPr bwMode="auto">
            <a:xfrm>
              <a:off x="398" y="2778"/>
              <a:ext cx="14"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9"/>
            <p:cNvSpPr>
              <a:spLocks noEditPoints="1"/>
            </p:cNvSpPr>
            <p:nvPr/>
          </p:nvSpPr>
          <p:spPr bwMode="auto">
            <a:xfrm>
              <a:off x="398" y="2778"/>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0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2"/>
                  </a:moveTo>
                  <a:cubicBezTo>
                    <a:pt x="1" y="2"/>
                    <a:pt x="2" y="1"/>
                    <a:pt x="2" y="1"/>
                  </a:cubicBezTo>
                  <a:cubicBezTo>
                    <a:pt x="2" y="0"/>
                    <a:pt x="1" y="0"/>
                    <a:pt x="1" y="0"/>
                  </a:cubicBezTo>
                  <a:cubicBezTo>
                    <a:pt x="1" y="0"/>
                    <a:pt x="0" y="0"/>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250"/>
            <p:cNvSpPr>
              <a:spLocks noChangeArrowheads="1"/>
            </p:cNvSpPr>
            <p:nvPr/>
          </p:nvSpPr>
          <p:spPr bwMode="auto">
            <a:xfrm>
              <a:off x="579" y="2669"/>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51"/>
            <p:cNvSpPr>
              <a:spLocks noEditPoints="1"/>
            </p:cNvSpPr>
            <p:nvPr/>
          </p:nvSpPr>
          <p:spPr bwMode="auto">
            <a:xfrm>
              <a:off x="579" y="2669"/>
              <a:ext cx="44" cy="36"/>
            </a:xfrm>
            <a:custGeom>
              <a:avLst/>
              <a:gdLst>
                <a:gd name="T0" fmla="*/ 3 w 6"/>
                <a:gd name="T1" fmla="*/ 5 h 5"/>
                <a:gd name="T2" fmla="*/ 0 w 6"/>
                <a:gd name="T3" fmla="*/ 2 h 5"/>
                <a:gd name="T4" fmla="*/ 3 w 6"/>
                <a:gd name="T5" fmla="*/ 0 h 5"/>
                <a:gd name="T6" fmla="*/ 6 w 6"/>
                <a:gd name="T7" fmla="*/ 2 h 5"/>
                <a:gd name="T8" fmla="*/ 3 w 6"/>
                <a:gd name="T9" fmla="*/ 5 h 5"/>
                <a:gd name="T10" fmla="*/ 3 w 6"/>
                <a:gd name="T11" fmla="*/ 5 h 5"/>
                <a:gd name="T12" fmla="*/ 5 w 6"/>
                <a:gd name="T13" fmla="*/ 2 h 5"/>
                <a:gd name="T14" fmla="*/ 3 w 6"/>
                <a:gd name="T15" fmla="*/ 0 h 5"/>
                <a:gd name="T16" fmla="*/ 1 w 6"/>
                <a:gd name="T17" fmla="*/ 2 h 5"/>
                <a:gd name="T18" fmla="*/ 3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3" y="5"/>
                  </a:moveTo>
                  <a:cubicBezTo>
                    <a:pt x="1" y="5"/>
                    <a:pt x="0" y="4"/>
                    <a:pt x="0" y="2"/>
                  </a:cubicBezTo>
                  <a:cubicBezTo>
                    <a:pt x="0" y="1"/>
                    <a:pt x="1" y="0"/>
                    <a:pt x="3" y="0"/>
                  </a:cubicBezTo>
                  <a:cubicBezTo>
                    <a:pt x="4" y="0"/>
                    <a:pt x="6" y="1"/>
                    <a:pt x="6" y="2"/>
                  </a:cubicBezTo>
                  <a:cubicBezTo>
                    <a:pt x="6" y="4"/>
                    <a:pt x="4" y="5"/>
                    <a:pt x="3" y="5"/>
                  </a:cubicBezTo>
                  <a:close/>
                  <a:moveTo>
                    <a:pt x="3" y="5"/>
                  </a:moveTo>
                  <a:cubicBezTo>
                    <a:pt x="4" y="4"/>
                    <a:pt x="5" y="4"/>
                    <a:pt x="5" y="2"/>
                  </a:cubicBezTo>
                  <a:cubicBezTo>
                    <a:pt x="5" y="1"/>
                    <a:pt x="4" y="0"/>
                    <a:pt x="3" y="0"/>
                  </a:cubicBezTo>
                  <a:cubicBezTo>
                    <a:pt x="2" y="0"/>
                    <a:pt x="1" y="1"/>
                    <a:pt x="1" y="2"/>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252"/>
            <p:cNvSpPr>
              <a:spLocks noChangeArrowheads="1"/>
            </p:cNvSpPr>
            <p:nvPr/>
          </p:nvSpPr>
          <p:spPr bwMode="auto">
            <a:xfrm>
              <a:off x="180" y="3213"/>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53"/>
            <p:cNvSpPr>
              <a:spLocks noEditPoints="1"/>
            </p:cNvSpPr>
            <p:nvPr/>
          </p:nvSpPr>
          <p:spPr bwMode="auto">
            <a:xfrm>
              <a:off x="180" y="3206"/>
              <a:ext cx="44"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5"/>
                    <a:pt x="0" y="3"/>
                  </a:cubicBezTo>
                  <a:cubicBezTo>
                    <a:pt x="0" y="2"/>
                    <a:pt x="1" y="0"/>
                    <a:pt x="3" y="0"/>
                  </a:cubicBezTo>
                  <a:cubicBezTo>
                    <a:pt x="4" y="0"/>
                    <a:pt x="6" y="2"/>
                    <a:pt x="6" y="3"/>
                  </a:cubicBezTo>
                  <a:cubicBezTo>
                    <a:pt x="6" y="5"/>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Oval 254"/>
            <p:cNvSpPr>
              <a:spLocks noChangeArrowheads="1"/>
            </p:cNvSpPr>
            <p:nvPr/>
          </p:nvSpPr>
          <p:spPr bwMode="auto">
            <a:xfrm>
              <a:off x="478" y="3286"/>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5"/>
            <p:cNvSpPr>
              <a:spLocks noEditPoints="1"/>
            </p:cNvSpPr>
            <p:nvPr/>
          </p:nvSpPr>
          <p:spPr bwMode="auto">
            <a:xfrm>
              <a:off x="478" y="3286"/>
              <a:ext cx="36" cy="43"/>
            </a:xfrm>
            <a:custGeom>
              <a:avLst/>
              <a:gdLst>
                <a:gd name="T0" fmla="*/ 2 w 5"/>
                <a:gd name="T1" fmla="*/ 6 h 6"/>
                <a:gd name="T2" fmla="*/ 0 w 5"/>
                <a:gd name="T3" fmla="*/ 3 h 6"/>
                <a:gd name="T4" fmla="*/ 2 w 5"/>
                <a:gd name="T5" fmla="*/ 0 h 6"/>
                <a:gd name="T6" fmla="*/ 5 w 5"/>
                <a:gd name="T7" fmla="*/ 3 h 6"/>
                <a:gd name="T8" fmla="*/ 2 w 5"/>
                <a:gd name="T9" fmla="*/ 6 h 6"/>
                <a:gd name="T10" fmla="*/ 2 w 5"/>
                <a:gd name="T11" fmla="*/ 5 h 6"/>
                <a:gd name="T12" fmla="*/ 5 w 5"/>
                <a:gd name="T13" fmla="*/ 3 h 6"/>
                <a:gd name="T14" fmla="*/ 2 w 5"/>
                <a:gd name="T15" fmla="*/ 1 h 6"/>
                <a:gd name="T16" fmla="*/ 0 w 5"/>
                <a:gd name="T17" fmla="*/ 3 h 6"/>
                <a:gd name="T18" fmla="*/ 2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2" y="6"/>
                  </a:moveTo>
                  <a:cubicBezTo>
                    <a:pt x="1" y="6"/>
                    <a:pt x="0" y="4"/>
                    <a:pt x="0" y="3"/>
                  </a:cubicBezTo>
                  <a:cubicBezTo>
                    <a:pt x="0" y="1"/>
                    <a:pt x="1" y="0"/>
                    <a:pt x="2" y="0"/>
                  </a:cubicBezTo>
                  <a:cubicBezTo>
                    <a:pt x="4" y="0"/>
                    <a:pt x="5" y="1"/>
                    <a:pt x="5" y="3"/>
                  </a:cubicBezTo>
                  <a:cubicBezTo>
                    <a:pt x="5" y="4"/>
                    <a:pt x="4" y="6"/>
                    <a:pt x="2" y="6"/>
                  </a:cubicBezTo>
                  <a:close/>
                  <a:moveTo>
                    <a:pt x="2" y="5"/>
                  </a:moveTo>
                  <a:cubicBezTo>
                    <a:pt x="4" y="5"/>
                    <a:pt x="5" y="4"/>
                    <a:pt x="5" y="3"/>
                  </a:cubicBezTo>
                  <a:cubicBezTo>
                    <a:pt x="5" y="2"/>
                    <a:pt x="4" y="1"/>
                    <a:pt x="2" y="1"/>
                  </a:cubicBezTo>
                  <a:cubicBezTo>
                    <a:pt x="1" y="1"/>
                    <a:pt x="0" y="2"/>
                    <a:pt x="0" y="3"/>
                  </a:cubicBezTo>
                  <a:cubicBezTo>
                    <a:pt x="0" y="4"/>
                    <a:pt x="1" y="5"/>
                    <a:pt x="2"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Oval 256"/>
            <p:cNvSpPr>
              <a:spLocks noChangeArrowheads="1"/>
            </p:cNvSpPr>
            <p:nvPr/>
          </p:nvSpPr>
          <p:spPr bwMode="auto">
            <a:xfrm>
              <a:off x="492" y="2314"/>
              <a:ext cx="36" cy="3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7"/>
            <p:cNvSpPr>
              <a:spLocks noEditPoints="1"/>
            </p:cNvSpPr>
            <p:nvPr/>
          </p:nvSpPr>
          <p:spPr bwMode="auto">
            <a:xfrm>
              <a:off x="492" y="2314"/>
              <a:ext cx="44" cy="43"/>
            </a:xfrm>
            <a:custGeom>
              <a:avLst/>
              <a:gdLst>
                <a:gd name="T0" fmla="*/ 3 w 6"/>
                <a:gd name="T1" fmla="*/ 6 h 6"/>
                <a:gd name="T2" fmla="*/ 0 w 6"/>
                <a:gd name="T3" fmla="*/ 3 h 6"/>
                <a:gd name="T4" fmla="*/ 3 w 6"/>
                <a:gd name="T5" fmla="*/ 0 h 6"/>
                <a:gd name="T6" fmla="*/ 6 w 6"/>
                <a:gd name="T7" fmla="*/ 3 h 6"/>
                <a:gd name="T8" fmla="*/ 3 w 6"/>
                <a:gd name="T9" fmla="*/ 6 h 6"/>
                <a:gd name="T10" fmla="*/ 3 w 6"/>
                <a:gd name="T11" fmla="*/ 5 h 6"/>
                <a:gd name="T12" fmla="*/ 5 w 6"/>
                <a:gd name="T13" fmla="*/ 3 h 6"/>
                <a:gd name="T14" fmla="*/ 3 w 6"/>
                <a:gd name="T15" fmla="*/ 1 h 6"/>
                <a:gd name="T16" fmla="*/ 1 w 6"/>
                <a:gd name="T17" fmla="*/ 3 h 6"/>
                <a:gd name="T18" fmla="*/ 3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3" y="6"/>
                  </a:moveTo>
                  <a:cubicBezTo>
                    <a:pt x="1" y="6"/>
                    <a:pt x="0" y="4"/>
                    <a:pt x="0" y="3"/>
                  </a:cubicBezTo>
                  <a:cubicBezTo>
                    <a:pt x="0" y="1"/>
                    <a:pt x="1" y="0"/>
                    <a:pt x="3" y="0"/>
                  </a:cubicBezTo>
                  <a:cubicBezTo>
                    <a:pt x="4" y="0"/>
                    <a:pt x="6" y="1"/>
                    <a:pt x="6" y="3"/>
                  </a:cubicBezTo>
                  <a:cubicBezTo>
                    <a:pt x="6" y="4"/>
                    <a:pt x="4" y="6"/>
                    <a:pt x="3" y="6"/>
                  </a:cubicBezTo>
                  <a:close/>
                  <a:moveTo>
                    <a:pt x="3" y="5"/>
                  </a:moveTo>
                  <a:cubicBezTo>
                    <a:pt x="4" y="5"/>
                    <a:pt x="5" y="4"/>
                    <a:pt x="5" y="3"/>
                  </a:cubicBezTo>
                  <a:cubicBezTo>
                    <a:pt x="5"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8"/>
            <p:cNvSpPr>
              <a:spLocks/>
            </p:cNvSpPr>
            <p:nvPr/>
          </p:nvSpPr>
          <p:spPr bwMode="auto">
            <a:xfrm>
              <a:off x="499" y="2698"/>
              <a:ext cx="37" cy="36"/>
            </a:xfrm>
            <a:custGeom>
              <a:avLst/>
              <a:gdLst>
                <a:gd name="T0" fmla="*/ 2 w 5"/>
                <a:gd name="T1" fmla="*/ 0 h 5"/>
                <a:gd name="T2" fmla="*/ 0 w 5"/>
                <a:gd name="T3" fmla="*/ 3 h 5"/>
                <a:gd name="T4" fmla="*/ 3 w 5"/>
                <a:gd name="T5" fmla="*/ 5 h 5"/>
                <a:gd name="T6" fmla="*/ 5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4"/>
                    <a:pt x="1" y="5"/>
                    <a:pt x="3" y="5"/>
                  </a:cubicBezTo>
                  <a:cubicBezTo>
                    <a:pt x="4" y="5"/>
                    <a:pt x="5" y="4"/>
                    <a:pt x="5" y="3"/>
                  </a:cubicBezTo>
                  <a:cubicBezTo>
                    <a:pt x="5" y="2"/>
                    <a:pt x="4"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9"/>
            <p:cNvSpPr>
              <a:spLocks noEditPoints="1"/>
            </p:cNvSpPr>
            <p:nvPr/>
          </p:nvSpPr>
          <p:spPr bwMode="auto">
            <a:xfrm>
              <a:off x="499" y="2698"/>
              <a:ext cx="37" cy="44"/>
            </a:xfrm>
            <a:custGeom>
              <a:avLst/>
              <a:gdLst>
                <a:gd name="T0" fmla="*/ 3 w 5"/>
                <a:gd name="T1" fmla="*/ 6 h 6"/>
                <a:gd name="T2" fmla="*/ 0 w 5"/>
                <a:gd name="T3" fmla="*/ 3 h 6"/>
                <a:gd name="T4" fmla="*/ 2 w 5"/>
                <a:gd name="T5" fmla="*/ 0 h 6"/>
                <a:gd name="T6" fmla="*/ 5 w 5"/>
                <a:gd name="T7" fmla="*/ 3 h 6"/>
                <a:gd name="T8" fmla="*/ 3 w 5"/>
                <a:gd name="T9" fmla="*/ 6 h 6"/>
                <a:gd name="T10" fmla="*/ 3 w 5"/>
                <a:gd name="T11" fmla="*/ 5 h 6"/>
                <a:gd name="T12" fmla="*/ 4 w 5"/>
                <a:gd name="T13" fmla="*/ 3 h 6"/>
                <a:gd name="T14" fmla="*/ 2 w 5"/>
                <a:gd name="T15" fmla="*/ 1 h 6"/>
                <a:gd name="T16" fmla="*/ 1 w 5"/>
                <a:gd name="T17" fmla="*/ 3 h 6"/>
                <a:gd name="T18" fmla="*/ 3 w 5"/>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6"/>
                  </a:moveTo>
                  <a:cubicBezTo>
                    <a:pt x="1" y="6"/>
                    <a:pt x="0" y="4"/>
                    <a:pt x="0" y="3"/>
                  </a:cubicBezTo>
                  <a:cubicBezTo>
                    <a:pt x="0" y="1"/>
                    <a:pt x="1" y="0"/>
                    <a:pt x="2" y="0"/>
                  </a:cubicBezTo>
                  <a:cubicBezTo>
                    <a:pt x="4" y="0"/>
                    <a:pt x="5" y="1"/>
                    <a:pt x="5" y="3"/>
                  </a:cubicBezTo>
                  <a:cubicBezTo>
                    <a:pt x="5" y="4"/>
                    <a:pt x="4" y="6"/>
                    <a:pt x="3" y="6"/>
                  </a:cubicBezTo>
                  <a:close/>
                  <a:moveTo>
                    <a:pt x="3" y="5"/>
                  </a:moveTo>
                  <a:cubicBezTo>
                    <a:pt x="4" y="5"/>
                    <a:pt x="4" y="4"/>
                    <a:pt x="4" y="3"/>
                  </a:cubicBezTo>
                  <a:cubicBezTo>
                    <a:pt x="4" y="2"/>
                    <a:pt x="4" y="1"/>
                    <a:pt x="2" y="1"/>
                  </a:cubicBezTo>
                  <a:cubicBezTo>
                    <a:pt x="1" y="1"/>
                    <a:pt x="1" y="2"/>
                    <a:pt x="1" y="3"/>
                  </a:cubicBezTo>
                  <a:cubicBezTo>
                    <a:pt x="1" y="4"/>
                    <a:pt x="1"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0"/>
            <p:cNvSpPr>
              <a:spLocks/>
            </p:cNvSpPr>
            <p:nvPr/>
          </p:nvSpPr>
          <p:spPr bwMode="auto">
            <a:xfrm>
              <a:off x="289" y="3119"/>
              <a:ext cx="29" cy="29"/>
            </a:xfrm>
            <a:custGeom>
              <a:avLst/>
              <a:gdLst>
                <a:gd name="T0" fmla="*/ 2 w 4"/>
                <a:gd name="T1" fmla="*/ 0 h 4"/>
                <a:gd name="T2" fmla="*/ 1 w 4"/>
                <a:gd name="T3" fmla="*/ 2 h 4"/>
                <a:gd name="T4" fmla="*/ 2 w 4"/>
                <a:gd name="T5" fmla="*/ 4 h 4"/>
                <a:gd name="T6" fmla="*/ 4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0" y="1"/>
                    <a:pt x="1" y="2"/>
                  </a:cubicBezTo>
                  <a:cubicBezTo>
                    <a:pt x="1" y="3"/>
                    <a:pt x="1" y="4"/>
                    <a:pt x="2" y="4"/>
                  </a:cubicBezTo>
                  <a:cubicBezTo>
                    <a:pt x="3" y="4"/>
                    <a:pt x="4" y="3"/>
                    <a:pt x="4" y="2"/>
                  </a:cubicBezTo>
                  <a:cubicBezTo>
                    <a:pt x="4" y="1"/>
                    <a:pt x="3"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61"/>
            <p:cNvSpPr>
              <a:spLocks noEditPoints="1"/>
            </p:cNvSpPr>
            <p:nvPr/>
          </p:nvSpPr>
          <p:spPr bwMode="auto">
            <a:xfrm>
              <a:off x="289" y="311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62"/>
            <p:cNvSpPr>
              <a:spLocks noChangeArrowheads="1"/>
            </p:cNvSpPr>
            <p:nvPr/>
          </p:nvSpPr>
          <p:spPr bwMode="auto">
            <a:xfrm>
              <a:off x="144" y="3075"/>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63"/>
            <p:cNvSpPr>
              <a:spLocks noEditPoints="1"/>
            </p:cNvSpPr>
            <p:nvPr/>
          </p:nvSpPr>
          <p:spPr bwMode="auto">
            <a:xfrm>
              <a:off x="144" y="307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2"/>
                    <a:pt x="3" y="2"/>
                  </a:cubicBezTo>
                  <a:cubicBezTo>
                    <a:pt x="3"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64"/>
            <p:cNvSpPr>
              <a:spLocks/>
            </p:cNvSpPr>
            <p:nvPr/>
          </p:nvSpPr>
          <p:spPr bwMode="auto">
            <a:xfrm>
              <a:off x="369" y="3344"/>
              <a:ext cx="22" cy="29"/>
            </a:xfrm>
            <a:custGeom>
              <a:avLst/>
              <a:gdLst>
                <a:gd name="T0" fmla="*/ 2 w 3"/>
                <a:gd name="T1" fmla="*/ 1 h 4"/>
                <a:gd name="T2" fmla="*/ 0 w 3"/>
                <a:gd name="T3" fmla="*/ 2 h 4"/>
                <a:gd name="T4" fmla="*/ 2 w 3"/>
                <a:gd name="T5" fmla="*/ 4 h 4"/>
                <a:gd name="T6" fmla="*/ 3 w 3"/>
                <a:gd name="T7" fmla="*/ 2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1"/>
                    <a:pt x="0" y="2"/>
                  </a:cubicBezTo>
                  <a:cubicBezTo>
                    <a:pt x="0" y="3"/>
                    <a:pt x="1" y="4"/>
                    <a:pt x="2" y="4"/>
                  </a:cubicBezTo>
                  <a:cubicBezTo>
                    <a:pt x="3" y="4"/>
                    <a:pt x="3" y="3"/>
                    <a:pt x="3" y="2"/>
                  </a:cubicBezTo>
                  <a:cubicBezTo>
                    <a:pt x="3" y="1"/>
                    <a:pt x="3" y="0"/>
                    <a:pt x="2"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5"/>
            <p:cNvSpPr>
              <a:spLocks noEditPoints="1"/>
            </p:cNvSpPr>
            <p:nvPr/>
          </p:nvSpPr>
          <p:spPr bwMode="auto">
            <a:xfrm>
              <a:off x="369" y="334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1"/>
                    <a:pt x="3"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266"/>
            <p:cNvSpPr>
              <a:spLocks noChangeArrowheads="1"/>
            </p:cNvSpPr>
            <p:nvPr/>
          </p:nvSpPr>
          <p:spPr bwMode="auto">
            <a:xfrm>
              <a:off x="528" y="3271"/>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7"/>
            <p:cNvSpPr>
              <a:spLocks noEditPoints="1"/>
            </p:cNvSpPr>
            <p:nvPr/>
          </p:nvSpPr>
          <p:spPr bwMode="auto">
            <a:xfrm>
              <a:off x="521" y="3264"/>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2" y="1"/>
                    <a:pt x="1" y="2"/>
                    <a:pt x="1" y="2"/>
                  </a:cubicBezTo>
                  <a:cubicBezTo>
                    <a:pt x="1" y="3"/>
                    <a:pt x="2"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268"/>
            <p:cNvSpPr>
              <a:spLocks noChangeArrowheads="1"/>
            </p:cNvSpPr>
            <p:nvPr/>
          </p:nvSpPr>
          <p:spPr bwMode="auto">
            <a:xfrm>
              <a:off x="775" y="3257"/>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9"/>
            <p:cNvSpPr>
              <a:spLocks noEditPoints="1"/>
            </p:cNvSpPr>
            <p:nvPr/>
          </p:nvSpPr>
          <p:spPr bwMode="auto">
            <a:xfrm>
              <a:off x="775" y="325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0" y="1"/>
                    <a:pt x="0" y="2"/>
                  </a:cubicBezTo>
                  <a:cubicBezTo>
                    <a:pt x="0" y="3"/>
                    <a:pt x="1" y="4"/>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270"/>
            <p:cNvSpPr>
              <a:spLocks noChangeArrowheads="1"/>
            </p:cNvSpPr>
            <p:nvPr/>
          </p:nvSpPr>
          <p:spPr bwMode="auto">
            <a:xfrm>
              <a:off x="303" y="3757"/>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1"/>
            <p:cNvSpPr>
              <a:spLocks noEditPoints="1"/>
            </p:cNvSpPr>
            <p:nvPr/>
          </p:nvSpPr>
          <p:spPr bwMode="auto">
            <a:xfrm>
              <a:off x="303" y="375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272"/>
            <p:cNvSpPr>
              <a:spLocks noChangeArrowheads="1"/>
            </p:cNvSpPr>
            <p:nvPr/>
          </p:nvSpPr>
          <p:spPr bwMode="auto">
            <a:xfrm>
              <a:off x="449" y="3960"/>
              <a:ext cx="21"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73"/>
            <p:cNvSpPr>
              <a:spLocks noEditPoints="1"/>
            </p:cNvSpPr>
            <p:nvPr/>
          </p:nvSpPr>
          <p:spPr bwMode="auto">
            <a:xfrm>
              <a:off x="449" y="3960"/>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2" y="1"/>
                    <a:pt x="2" y="1"/>
                  </a:cubicBezTo>
                  <a:cubicBezTo>
                    <a:pt x="1" y="1"/>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Oval 274"/>
            <p:cNvSpPr>
              <a:spLocks noChangeArrowheads="1"/>
            </p:cNvSpPr>
            <p:nvPr/>
          </p:nvSpPr>
          <p:spPr bwMode="auto">
            <a:xfrm>
              <a:off x="630" y="3888"/>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5"/>
            <p:cNvSpPr>
              <a:spLocks noEditPoints="1"/>
            </p:cNvSpPr>
            <p:nvPr/>
          </p:nvSpPr>
          <p:spPr bwMode="auto">
            <a:xfrm>
              <a:off x="630" y="388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6"/>
            <p:cNvSpPr>
              <a:spLocks/>
            </p:cNvSpPr>
            <p:nvPr/>
          </p:nvSpPr>
          <p:spPr bwMode="auto">
            <a:xfrm>
              <a:off x="703" y="3779"/>
              <a:ext cx="21" cy="22"/>
            </a:xfrm>
            <a:custGeom>
              <a:avLst/>
              <a:gdLst>
                <a:gd name="T0" fmla="*/ 2 w 3"/>
                <a:gd name="T1" fmla="*/ 0 h 3"/>
                <a:gd name="T2" fmla="*/ 0 w 3"/>
                <a:gd name="T3" fmla="*/ 1 h 3"/>
                <a:gd name="T4" fmla="*/ 2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0" y="1"/>
                    <a:pt x="0" y="1"/>
                  </a:cubicBezTo>
                  <a:cubicBezTo>
                    <a:pt x="0" y="2"/>
                    <a:pt x="1" y="3"/>
                    <a:pt x="2" y="3"/>
                  </a:cubicBezTo>
                  <a:cubicBezTo>
                    <a:pt x="3" y="3"/>
                    <a:pt x="3" y="2"/>
                    <a:pt x="3" y="1"/>
                  </a:cubicBezTo>
                  <a:cubicBezTo>
                    <a:pt x="3" y="0"/>
                    <a:pt x="2" y="0"/>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7"/>
            <p:cNvSpPr>
              <a:spLocks noEditPoints="1"/>
            </p:cNvSpPr>
            <p:nvPr/>
          </p:nvSpPr>
          <p:spPr bwMode="auto">
            <a:xfrm>
              <a:off x="703" y="3779"/>
              <a:ext cx="21" cy="22"/>
            </a:xfrm>
            <a:custGeom>
              <a:avLst/>
              <a:gdLst>
                <a:gd name="T0" fmla="*/ 2 w 3"/>
                <a:gd name="T1" fmla="*/ 3 h 3"/>
                <a:gd name="T2" fmla="*/ 0 w 3"/>
                <a:gd name="T3" fmla="*/ 1 h 3"/>
                <a:gd name="T4" fmla="*/ 2 w 3"/>
                <a:gd name="T5" fmla="*/ 0 h 3"/>
                <a:gd name="T6" fmla="*/ 3 w 3"/>
                <a:gd name="T7" fmla="*/ 1 h 3"/>
                <a:gd name="T8" fmla="*/ 2 w 3"/>
                <a:gd name="T9" fmla="*/ 3 h 3"/>
                <a:gd name="T10" fmla="*/ 2 w 3"/>
                <a:gd name="T11" fmla="*/ 3 h 3"/>
                <a:gd name="T12" fmla="*/ 3 w 3"/>
                <a:gd name="T13" fmla="*/ 1 h 3"/>
                <a:gd name="T14" fmla="*/ 2 w 3"/>
                <a:gd name="T15" fmla="*/ 0 h 3"/>
                <a:gd name="T16" fmla="*/ 0 w 3"/>
                <a:gd name="T17" fmla="*/ 1 h 3"/>
                <a:gd name="T18" fmla="*/ 2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3"/>
                  </a:moveTo>
                  <a:cubicBezTo>
                    <a:pt x="1" y="3"/>
                    <a:pt x="0" y="2"/>
                    <a:pt x="0" y="1"/>
                  </a:cubicBezTo>
                  <a:cubicBezTo>
                    <a:pt x="0" y="0"/>
                    <a:pt x="1" y="0"/>
                    <a:pt x="2" y="0"/>
                  </a:cubicBezTo>
                  <a:cubicBezTo>
                    <a:pt x="3" y="0"/>
                    <a:pt x="3" y="0"/>
                    <a:pt x="3" y="1"/>
                  </a:cubicBezTo>
                  <a:cubicBezTo>
                    <a:pt x="3" y="2"/>
                    <a:pt x="3" y="3"/>
                    <a:pt x="2" y="3"/>
                  </a:cubicBezTo>
                  <a:close/>
                  <a:moveTo>
                    <a:pt x="2" y="3"/>
                  </a:moveTo>
                  <a:cubicBezTo>
                    <a:pt x="2" y="3"/>
                    <a:pt x="3" y="2"/>
                    <a:pt x="3" y="1"/>
                  </a:cubicBezTo>
                  <a:cubicBezTo>
                    <a:pt x="3" y="1"/>
                    <a:pt x="2" y="0"/>
                    <a:pt x="2" y="0"/>
                  </a:cubicBezTo>
                  <a:cubicBezTo>
                    <a:pt x="1" y="0"/>
                    <a:pt x="0" y="1"/>
                    <a:pt x="0" y="1"/>
                  </a:cubicBezTo>
                  <a:cubicBezTo>
                    <a:pt x="0"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Oval 278"/>
            <p:cNvSpPr>
              <a:spLocks noChangeArrowheads="1"/>
            </p:cNvSpPr>
            <p:nvPr/>
          </p:nvSpPr>
          <p:spPr bwMode="auto">
            <a:xfrm>
              <a:off x="644" y="3605"/>
              <a:ext cx="22"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9"/>
            <p:cNvSpPr>
              <a:spLocks noEditPoints="1"/>
            </p:cNvSpPr>
            <p:nvPr/>
          </p:nvSpPr>
          <p:spPr bwMode="auto">
            <a:xfrm>
              <a:off x="644" y="3605"/>
              <a:ext cx="22" cy="21"/>
            </a:xfrm>
            <a:custGeom>
              <a:avLst/>
              <a:gdLst>
                <a:gd name="T0" fmla="*/ 2 w 3"/>
                <a:gd name="T1" fmla="*/ 3 h 3"/>
                <a:gd name="T2" fmla="*/ 0 w 3"/>
                <a:gd name="T3" fmla="*/ 2 h 3"/>
                <a:gd name="T4" fmla="*/ 2 w 3"/>
                <a:gd name="T5" fmla="*/ 0 h 3"/>
                <a:gd name="T6" fmla="*/ 3 w 3"/>
                <a:gd name="T7" fmla="*/ 2 h 3"/>
                <a:gd name="T8" fmla="*/ 2 w 3"/>
                <a:gd name="T9" fmla="*/ 3 h 3"/>
                <a:gd name="T10" fmla="*/ 2 w 3"/>
                <a:gd name="T11" fmla="*/ 3 h 3"/>
                <a:gd name="T12" fmla="*/ 3 w 3"/>
                <a:gd name="T13" fmla="*/ 2 h 3"/>
                <a:gd name="T14" fmla="*/ 2 w 3"/>
                <a:gd name="T15" fmla="*/ 1 h 3"/>
                <a:gd name="T16" fmla="*/ 0 w 3"/>
                <a:gd name="T17" fmla="*/ 2 h 3"/>
                <a:gd name="T18" fmla="*/ 2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3"/>
                  </a:moveTo>
                  <a:cubicBezTo>
                    <a:pt x="1" y="3"/>
                    <a:pt x="0" y="3"/>
                    <a:pt x="0" y="2"/>
                  </a:cubicBezTo>
                  <a:cubicBezTo>
                    <a:pt x="0" y="1"/>
                    <a:pt x="1" y="0"/>
                    <a:pt x="2" y="0"/>
                  </a:cubicBezTo>
                  <a:cubicBezTo>
                    <a:pt x="3" y="0"/>
                    <a:pt x="3" y="1"/>
                    <a:pt x="3" y="2"/>
                  </a:cubicBezTo>
                  <a:cubicBezTo>
                    <a:pt x="3" y="3"/>
                    <a:pt x="3" y="3"/>
                    <a:pt x="2" y="3"/>
                  </a:cubicBezTo>
                  <a:close/>
                  <a:moveTo>
                    <a:pt x="2" y="3"/>
                  </a:moveTo>
                  <a:cubicBezTo>
                    <a:pt x="2" y="3"/>
                    <a:pt x="3" y="2"/>
                    <a:pt x="3" y="2"/>
                  </a:cubicBezTo>
                  <a:cubicBezTo>
                    <a:pt x="3" y="1"/>
                    <a:pt x="2" y="1"/>
                    <a:pt x="2" y="1"/>
                  </a:cubicBezTo>
                  <a:cubicBezTo>
                    <a:pt x="1" y="1"/>
                    <a:pt x="0" y="1"/>
                    <a:pt x="0" y="2"/>
                  </a:cubicBezTo>
                  <a:cubicBezTo>
                    <a:pt x="0"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280"/>
            <p:cNvSpPr>
              <a:spLocks noChangeArrowheads="1"/>
            </p:cNvSpPr>
            <p:nvPr/>
          </p:nvSpPr>
          <p:spPr bwMode="auto">
            <a:xfrm>
              <a:off x="586" y="3568"/>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1"/>
            <p:cNvSpPr>
              <a:spLocks noEditPoints="1"/>
            </p:cNvSpPr>
            <p:nvPr/>
          </p:nvSpPr>
          <p:spPr bwMode="auto">
            <a:xfrm>
              <a:off x="586" y="3561"/>
              <a:ext cx="22" cy="29"/>
            </a:xfrm>
            <a:custGeom>
              <a:avLst/>
              <a:gdLst>
                <a:gd name="T0" fmla="*/ 2 w 3"/>
                <a:gd name="T1" fmla="*/ 4 h 4"/>
                <a:gd name="T2" fmla="*/ 0 w 3"/>
                <a:gd name="T3" fmla="*/ 2 h 4"/>
                <a:gd name="T4" fmla="*/ 2 w 3"/>
                <a:gd name="T5" fmla="*/ 0 h 4"/>
                <a:gd name="T6" fmla="*/ 3 w 3"/>
                <a:gd name="T7" fmla="*/ 2 h 4"/>
                <a:gd name="T8" fmla="*/ 2 w 3"/>
                <a:gd name="T9" fmla="*/ 4 h 4"/>
                <a:gd name="T10" fmla="*/ 2 w 3"/>
                <a:gd name="T11" fmla="*/ 3 h 4"/>
                <a:gd name="T12" fmla="*/ 3 w 3"/>
                <a:gd name="T13" fmla="*/ 2 h 4"/>
                <a:gd name="T14" fmla="*/ 2 w 3"/>
                <a:gd name="T15" fmla="*/ 1 h 4"/>
                <a:gd name="T16" fmla="*/ 0 w 3"/>
                <a:gd name="T17" fmla="*/ 2 h 4"/>
                <a:gd name="T18" fmla="*/ 2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2" y="4"/>
                  </a:moveTo>
                  <a:cubicBezTo>
                    <a:pt x="1" y="4"/>
                    <a:pt x="0" y="3"/>
                    <a:pt x="0" y="2"/>
                  </a:cubicBezTo>
                  <a:cubicBezTo>
                    <a:pt x="0" y="1"/>
                    <a:pt x="1" y="0"/>
                    <a:pt x="2" y="0"/>
                  </a:cubicBezTo>
                  <a:cubicBezTo>
                    <a:pt x="3" y="0"/>
                    <a:pt x="3" y="1"/>
                    <a:pt x="3" y="2"/>
                  </a:cubicBezTo>
                  <a:cubicBezTo>
                    <a:pt x="3" y="3"/>
                    <a:pt x="3" y="4"/>
                    <a:pt x="2" y="4"/>
                  </a:cubicBezTo>
                  <a:close/>
                  <a:moveTo>
                    <a:pt x="2" y="3"/>
                  </a:moveTo>
                  <a:cubicBezTo>
                    <a:pt x="2" y="3"/>
                    <a:pt x="3" y="3"/>
                    <a:pt x="3" y="2"/>
                  </a:cubicBezTo>
                  <a:cubicBezTo>
                    <a:pt x="3" y="2"/>
                    <a:pt x="2" y="1"/>
                    <a:pt x="2" y="1"/>
                  </a:cubicBezTo>
                  <a:cubicBezTo>
                    <a:pt x="1" y="1"/>
                    <a:pt x="0" y="2"/>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282"/>
            <p:cNvSpPr>
              <a:spLocks noChangeArrowheads="1"/>
            </p:cNvSpPr>
            <p:nvPr/>
          </p:nvSpPr>
          <p:spPr bwMode="auto">
            <a:xfrm>
              <a:off x="927" y="3844"/>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3"/>
            <p:cNvSpPr>
              <a:spLocks noEditPoints="1"/>
            </p:cNvSpPr>
            <p:nvPr/>
          </p:nvSpPr>
          <p:spPr bwMode="auto">
            <a:xfrm>
              <a:off x="920" y="383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2"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284"/>
            <p:cNvSpPr>
              <a:spLocks noChangeArrowheads="1"/>
            </p:cNvSpPr>
            <p:nvPr/>
          </p:nvSpPr>
          <p:spPr bwMode="auto">
            <a:xfrm>
              <a:off x="1051" y="3895"/>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5"/>
            <p:cNvSpPr>
              <a:spLocks noEditPoints="1"/>
            </p:cNvSpPr>
            <p:nvPr/>
          </p:nvSpPr>
          <p:spPr bwMode="auto">
            <a:xfrm>
              <a:off x="1044" y="3895"/>
              <a:ext cx="14"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1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0"/>
                  </a:cubicBezTo>
                  <a:cubicBezTo>
                    <a:pt x="0" y="0"/>
                    <a:pt x="1" y="0"/>
                    <a:pt x="1" y="0"/>
                  </a:cubicBezTo>
                  <a:cubicBezTo>
                    <a:pt x="2" y="0"/>
                    <a:pt x="2" y="0"/>
                    <a:pt x="2" y="0"/>
                  </a:cubicBezTo>
                  <a:cubicBezTo>
                    <a:pt x="2" y="1"/>
                    <a:pt x="2" y="1"/>
                    <a:pt x="1" y="1"/>
                  </a:cubicBezTo>
                  <a:close/>
                  <a:moveTo>
                    <a:pt x="1" y="1"/>
                  </a:moveTo>
                  <a:cubicBezTo>
                    <a:pt x="2" y="1"/>
                    <a:pt x="2" y="1"/>
                    <a:pt x="2" y="0"/>
                  </a:cubicBezTo>
                  <a:cubicBezTo>
                    <a:pt x="2" y="0"/>
                    <a:pt x="2" y="0"/>
                    <a:pt x="1" y="0"/>
                  </a:cubicBezTo>
                  <a:cubicBezTo>
                    <a:pt x="1" y="0"/>
                    <a:pt x="1" y="0"/>
                    <a:pt x="1" y="0"/>
                  </a:cubicBezTo>
                  <a:cubicBezTo>
                    <a:pt x="1"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286"/>
            <p:cNvSpPr>
              <a:spLocks noChangeArrowheads="1"/>
            </p:cNvSpPr>
            <p:nvPr/>
          </p:nvSpPr>
          <p:spPr bwMode="auto">
            <a:xfrm>
              <a:off x="1029" y="3830"/>
              <a:ext cx="15"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7"/>
            <p:cNvSpPr>
              <a:spLocks noEditPoints="1"/>
            </p:cNvSpPr>
            <p:nvPr/>
          </p:nvSpPr>
          <p:spPr bwMode="auto">
            <a:xfrm>
              <a:off x="1029" y="3830"/>
              <a:ext cx="15" cy="7"/>
            </a:xfrm>
            <a:custGeom>
              <a:avLst/>
              <a:gdLst>
                <a:gd name="T0" fmla="*/ 1 w 2"/>
                <a:gd name="T1" fmla="*/ 1 h 1"/>
                <a:gd name="T2" fmla="*/ 0 w 2"/>
                <a:gd name="T3" fmla="*/ 0 h 1"/>
                <a:gd name="T4" fmla="*/ 1 w 2"/>
                <a:gd name="T5" fmla="*/ 0 h 1"/>
                <a:gd name="T6" fmla="*/ 2 w 2"/>
                <a:gd name="T7" fmla="*/ 0 h 1"/>
                <a:gd name="T8" fmla="*/ 1 w 2"/>
                <a:gd name="T9" fmla="*/ 1 h 1"/>
                <a:gd name="T10" fmla="*/ 1 w 2"/>
                <a:gd name="T11" fmla="*/ 1 h 1"/>
                <a:gd name="T12" fmla="*/ 2 w 2"/>
                <a:gd name="T13" fmla="*/ 0 h 1"/>
                <a:gd name="T14" fmla="*/ 1 w 2"/>
                <a:gd name="T15" fmla="*/ 0 h 1"/>
                <a:gd name="T16" fmla="*/ 0 w 2"/>
                <a:gd name="T17" fmla="*/ 0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0"/>
                  </a:cubicBezTo>
                  <a:cubicBezTo>
                    <a:pt x="0" y="0"/>
                    <a:pt x="0" y="0"/>
                    <a:pt x="1" y="0"/>
                  </a:cubicBezTo>
                  <a:cubicBezTo>
                    <a:pt x="1" y="0"/>
                    <a:pt x="2" y="0"/>
                    <a:pt x="2" y="0"/>
                  </a:cubicBezTo>
                  <a:cubicBezTo>
                    <a:pt x="2" y="1"/>
                    <a:pt x="1" y="1"/>
                    <a:pt x="1" y="1"/>
                  </a:cubicBezTo>
                  <a:close/>
                  <a:moveTo>
                    <a:pt x="1" y="1"/>
                  </a:moveTo>
                  <a:cubicBezTo>
                    <a:pt x="1" y="1"/>
                    <a:pt x="2" y="1"/>
                    <a:pt x="2" y="0"/>
                  </a:cubicBezTo>
                  <a:cubicBezTo>
                    <a:pt x="2" y="0"/>
                    <a:pt x="1" y="0"/>
                    <a:pt x="1" y="0"/>
                  </a:cubicBezTo>
                  <a:cubicBezTo>
                    <a:pt x="1" y="0"/>
                    <a:pt x="0" y="0"/>
                    <a:pt x="0" y="0"/>
                  </a:cubicBezTo>
                  <a:cubicBezTo>
                    <a:pt x="0" y="1"/>
                    <a:pt x="1"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288"/>
            <p:cNvSpPr>
              <a:spLocks noChangeArrowheads="1"/>
            </p:cNvSpPr>
            <p:nvPr/>
          </p:nvSpPr>
          <p:spPr bwMode="auto">
            <a:xfrm>
              <a:off x="1080" y="3866"/>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9"/>
            <p:cNvSpPr>
              <a:spLocks noEditPoints="1"/>
            </p:cNvSpPr>
            <p:nvPr/>
          </p:nvSpPr>
          <p:spPr bwMode="auto">
            <a:xfrm>
              <a:off x="1080" y="3866"/>
              <a:ext cx="7" cy="14"/>
            </a:xfrm>
            <a:custGeom>
              <a:avLst/>
              <a:gdLst>
                <a:gd name="T0" fmla="*/ 0 w 1"/>
                <a:gd name="T1" fmla="*/ 2 h 2"/>
                <a:gd name="T2" fmla="*/ 0 w 1"/>
                <a:gd name="T3" fmla="*/ 1 h 2"/>
                <a:gd name="T4" fmla="*/ 0 w 1"/>
                <a:gd name="T5" fmla="*/ 0 h 2"/>
                <a:gd name="T6" fmla="*/ 1 w 1"/>
                <a:gd name="T7" fmla="*/ 1 h 2"/>
                <a:gd name="T8" fmla="*/ 0 w 1"/>
                <a:gd name="T9" fmla="*/ 2 h 2"/>
                <a:gd name="T10" fmla="*/ 0 w 1"/>
                <a:gd name="T11" fmla="*/ 1 h 2"/>
                <a:gd name="T12" fmla="*/ 1 w 1"/>
                <a:gd name="T13" fmla="*/ 1 h 2"/>
                <a:gd name="T14" fmla="*/ 0 w 1"/>
                <a:gd name="T15" fmla="*/ 0 h 2"/>
                <a:gd name="T16" fmla="*/ 0 w 1"/>
                <a:gd name="T17" fmla="*/ 1 h 2"/>
                <a:gd name="T18" fmla="*/ 0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1"/>
                    <a:pt x="0" y="1"/>
                  </a:cubicBezTo>
                  <a:cubicBezTo>
                    <a:pt x="0" y="0"/>
                    <a:pt x="0" y="0"/>
                    <a:pt x="0" y="0"/>
                  </a:cubicBezTo>
                  <a:cubicBezTo>
                    <a:pt x="1" y="0"/>
                    <a:pt x="1" y="0"/>
                    <a:pt x="1" y="1"/>
                  </a:cubicBezTo>
                  <a:cubicBezTo>
                    <a:pt x="1" y="1"/>
                    <a:pt x="1" y="2"/>
                    <a:pt x="0" y="2"/>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290"/>
            <p:cNvSpPr>
              <a:spLocks noChangeArrowheads="1"/>
            </p:cNvSpPr>
            <p:nvPr/>
          </p:nvSpPr>
          <p:spPr bwMode="auto">
            <a:xfrm>
              <a:off x="993" y="4040"/>
              <a:ext cx="14"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91"/>
            <p:cNvSpPr>
              <a:spLocks noEditPoints="1"/>
            </p:cNvSpPr>
            <p:nvPr/>
          </p:nvSpPr>
          <p:spPr bwMode="auto">
            <a:xfrm>
              <a:off x="993" y="4040"/>
              <a:ext cx="14"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1 h 2"/>
                <a:gd name="T12" fmla="*/ 1 w 2"/>
                <a:gd name="T13" fmla="*/ 1 h 2"/>
                <a:gd name="T14" fmla="*/ 1 w 2"/>
                <a:gd name="T15" fmla="*/ 0 h 2"/>
                <a:gd name="T16" fmla="*/ 0 w 2"/>
                <a:gd name="T17" fmla="*/ 1 h 2"/>
                <a:gd name="T18" fmla="*/ 1 w 2"/>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1"/>
                    <a:pt x="0" y="1"/>
                  </a:cubicBezTo>
                  <a:cubicBezTo>
                    <a:pt x="0" y="0"/>
                    <a:pt x="0" y="0"/>
                    <a:pt x="1" y="0"/>
                  </a:cubicBezTo>
                  <a:cubicBezTo>
                    <a:pt x="1" y="0"/>
                    <a:pt x="2" y="0"/>
                    <a:pt x="2" y="1"/>
                  </a:cubicBezTo>
                  <a:cubicBezTo>
                    <a:pt x="2" y="1"/>
                    <a:pt x="1" y="2"/>
                    <a:pt x="1" y="2"/>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292"/>
            <p:cNvSpPr>
              <a:spLocks noChangeArrowheads="1"/>
            </p:cNvSpPr>
            <p:nvPr/>
          </p:nvSpPr>
          <p:spPr bwMode="auto">
            <a:xfrm>
              <a:off x="891" y="3982"/>
              <a:ext cx="15"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93"/>
            <p:cNvSpPr>
              <a:spLocks noEditPoints="1"/>
            </p:cNvSpPr>
            <p:nvPr/>
          </p:nvSpPr>
          <p:spPr bwMode="auto">
            <a:xfrm>
              <a:off x="891" y="3982"/>
              <a:ext cx="15" cy="14"/>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1" y="2"/>
                    <a:pt x="2" y="1"/>
                    <a:pt x="2" y="1"/>
                  </a:cubicBezTo>
                  <a:cubicBezTo>
                    <a:pt x="2" y="1"/>
                    <a:pt x="1" y="1"/>
                    <a:pt x="1" y="1"/>
                  </a:cubicBezTo>
                  <a:cubicBezTo>
                    <a:pt x="1" y="1"/>
                    <a:pt x="0" y="1"/>
                    <a:pt x="0" y="1"/>
                  </a:cubicBezTo>
                  <a:cubicBezTo>
                    <a:pt x="0" y="1"/>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Oval 294"/>
            <p:cNvSpPr>
              <a:spLocks noChangeArrowheads="1"/>
            </p:cNvSpPr>
            <p:nvPr/>
          </p:nvSpPr>
          <p:spPr bwMode="auto">
            <a:xfrm>
              <a:off x="869" y="3931"/>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5"/>
            <p:cNvSpPr>
              <a:spLocks noEditPoints="1"/>
            </p:cNvSpPr>
            <p:nvPr/>
          </p:nvSpPr>
          <p:spPr bwMode="auto">
            <a:xfrm>
              <a:off x="869" y="3931"/>
              <a:ext cx="15" cy="15"/>
            </a:xfrm>
            <a:custGeom>
              <a:avLst/>
              <a:gdLst>
                <a:gd name="T0" fmla="*/ 1 w 2"/>
                <a:gd name="T1" fmla="*/ 2 h 2"/>
                <a:gd name="T2" fmla="*/ 0 w 2"/>
                <a:gd name="T3" fmla="*/ 1 h 2"/>
                <a:gd name="T4" fmla="*/ 1 w 2"/>
                <a:gd name="T5" fmla="*/ 0 h 2"/>
                <a:gd name="T6" fmla="*/ 2 w 2"/>
                <a:gd name="T7" fmla="*/ 1 h 2"/>
                <a:gd name="T8" fmla="*/ 1 w 2"/>
                <a:gd name="T9" fmla="*/ 2 h 2"/>
                <a:gd name="T10" fmla="*/ 1 w 2"/>
                <a:gd name="T11" fmla="*/ 2 h 2"/>
                <a:gd name="T12" fmla="*/ 2 w 2"/>
                <a:gd name="T13" fmla="*/ 1 h 2"/>
                <a:gd name="T14" fmla="*/ 1 w 2"/>
                <a:gd name="T15" fmla="*/ 1 h 2"/>
                <a:gd name="T16" fmla="*/ 0 w 2"/>
                <a:gd name="T17" fmla="*/ 1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1"/>
                  </a:cubicBezTo>
                  <a:cubicBezTo>
                    <a:pt x="0" y="1"/>
                    <a:pt x="1" y="0"/>
                    <a:pt x="1" y="0"/>
                  </a:cubicBezTo>
                  <a:cubicBezTo>
                    <a:pt x="2" y="0"/>
                    <a:pt x="2" y="1"/>
                    <a:pt x="2" y="1"/>
                  </a:cubicBezTo>
                  <a:cubicBezTo>
                    <a:pt x="2" y="2"/>
                    <a:pt x="2" y="2"/>
                    <a:pt x="1" y="2"/>
                  </a:cubicBezTo>
                  <a:close/>
                  <a:moveTo>
                    <a:pt x="1" y="2"/>
                  </a:moveTo>
                  <a:cubicBezTo>
                    <a:pt x="1" y="2"/>
                    <a:pt x="2" y="2"/>
                    <a:pt x="2" y="1"/>
                  </a:cubicBezTo>
                  <a:cubicBezTo>
                    <a:pt x="2" y="1"/>
                    <a:pt x="1" y="1"/>
                    <a:pt x="1" y="1"/>
                  </a:cubicBezTo>
                  <a:cubicBezTo>
                    <a:pt x="1" y="1"/>
                    <a:pt x="0" y="1"/>
                    <a:pt x="0" y="1"/>
                  </a:cubicBezTo>
                  <a:cubicBezTo>
                    <a:pt x="0" y="2"/>
                    <a:pt x="1"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Oval 296"/>
            <p:cNvSpPr>
              <a:spLocks noChangeArrowheads="1"/>
            </p:cNvSpPr>
            <p:nvPr/>
          </p:nvSpPr>
          <p:spPr bwMode="auto">
            <a:xfrm>
              <a:off x="884" y="4149"/>
              <a:ext cx="7" cy="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7"/>
            <p:cNvSpPr>
              <a:spLocks noEditPoints="1"/>
            </p:cNvSpPr>
            <p:nvPr/>
          </p:nvSpPr>
          <p:spPr bwMode="auto">
            <a:xfrm>
              <a:off x="884" y="4149"/>
              <a:ext cx="7" cy="7"/>
            </a:xfrm>
            <a:custGeom>
              <a:avLst/>
              <a:gdLst>
                <a:gd name="T0" fmla="*/ 0 w 1"/>
                <a:gd name="T1" fmla="*/ 1 h 1"/>
                <a:gd name="T2" fmla="*/ 0 w 1"/>
                <a:gd name="T3" fmla="*/ 1 h 1"/>
                <a:gd name="T4" fmla="*/ 0 w 1"/>
                <a:gd name="T5" fmla="*/ 0 h 1"/>
                <a:gd name="T6" fmla="*/ 1 w 1"/>
                <a:gd name="T7" fmla="*/ 1 h 1"/>
                <a:gd name="T8" fmla="*/ 0 w 1"/>
                <a:gd name="T9" fmla="*/ 1 h 1"/>
                <a:gd name="T10" fmla="*/ 0 w 1"/>
                <a:gd name="T11" fmla="*/ 1 h 1"/>
                <a:gd name="T12" fmla="*/ 1 w 1"/>
                <a:gd name="T13" fmla="*/ 1 h 1"/>
                <a:gd name="T14" fmla="*/ 0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1" y="0"/>
                    <a:pt x="1" y="0"/>
                    <a:pt x="1" y="1"/>
                  </a:cubicBezTo>
                  <a:cubicBezTo>
                    <a:pt x="1" y="1"/>
                    <a:pt x="1" y="1"/>
                    <a:pt x="0" y="1"/>
                  </a:cubicBezTo>
                  <a:close/>
                  <a:moveTo>
                    <a:pt x="0" y="1"/>
                  </a:moveTo>
                  <a:cubicBezTo>
                    <a:pt x="1" y="1"/>
                    <a:pt x="1" y="1"/>
                    <a:pt x="1" y="1"/>
                  </a:cubicBezTo>
                  <a:cubicBezTo>
                    <a:pt x="1" y="0"/>
                    <a:pt x="1" y="0"/>
                    <a:pt x="0" y="0"/>
                  </a:cubicBezTo>
                  <a:cubicBezTo>
                    <a:pt x="0" y="0"/>
                    <a:pt x="0" y="0"/>
                    <a:pt x="0" y="1"/>
                  </a:cubicBezTo>
                  <a:cubicBezTo>
                    <a:pt x="0" y="1"/>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Oval 298"/>
            <p:cNvSpPr>
              <a:spLocks noChangeArrowheads="1"/>
            </p:cNvSpPr>
            <p:nvPr/>
          </p:nvSpPr>
          <p:spPr bwMode="auto">
            <a:xfrm>
              <a:off x="1000" y="4207"/>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9"/>
            <p:cNvSpPr>
              <a:spLocks noEditPoints="1"/>
            </p:cNvSpPr>
            <p:nvPr/>
          </p:nvSpPr>
          <p:spPr bwMode="auto">
            <a:xfrm>
              <a:off x="1000" y="4207"/>
              <a:ext cx="7"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1 h 2"/>
                <a:gd name="T12" fmla="*/ 1 w 1"/>
                <a:gd name="T13" fmla="*/ 1 h 2"/>
                <a:gd name="T14" fmla="*/ 1 w 1"/>
                <a:gd name="T15" fmla="*/ 0 h 2"/>
                <a:gd name="T16" fmla="*/ 0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1"/>
                    <a:pt x="0" y="1"/>
                  </a:cubicBezTo>
                  <a:cubicBezTo>
                    <a:pt x="0" y="0"/>
                    <a:pt x="0" y="0"/>
                    <a:pt x="1" y="0"/>
                  </a:cubicBezTo>
                  <a:cubicBezTo>
                    <a:pt x="1" y="0"/>
                    <a:pt x="1" y="0"/>
                    <a:pt x="1" y="1"/>
                  </a:cubicBezTo>
                  <a:cubicBezTo>
                    <a:pt x="1" y="1"/>
                    <a:pt x="1" y="2"/>
                    <a:pt x="1" y="2"/>
                  </a:cubicBezTo>
                  <a:close/>
                  <a:moveTo>
                    <a:pt x="1" y="1"/>
                  </a:moveTo>
                  <a:cubicBezTo>
                    <a:pt x="1" y="1"/>
                    <a:pt x="1" y="1"/>
                    <a:pt x="1" y="1"/>
                  </a:cubicBezTo>
                  <a:cubicBezTo>
                    <a:pt x="1" y="0"/>
                    <a:pt x="1" y="0"/>
                    <a:pt x="1" y="0"/>
                  </a:cubicBezTo>
                  <a:cubicBezTo>
                    <a:pt x="0" y="0"/>
                    <a:pt x="0" y="0"/>
                    <a:pt x="0" y="1"/>
                  </a:cubicBezTo>
                  <a:cubicBezTo>
                    <a:pt x="0" y="1"/>
                    <a:pt x="0" y="1"/>
                    <a:pt x="1"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Oval 300"/>
            <p:cNvSpPr>
              <a:spLocks noChangeArrowheads="1"/>
            </p:cNvSpPr>
            <p:nvPr/>
          </p:nvSpPr>
          <p:spPr bwMode="auto">
            <a:xfrm>
              <a:off x="1218" y="4287"/>
              <a:ext cx="7" cy="1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1"/>
            <p:cNvSpPr>
              <a:spLocks noEditPoints="1"/>
            </p:cNvSpPr>
            <p:nvPr/>
          </p:nvSpPr>
          <p:spPr bwMode="auto">
            <a:xfrm>
              <a:off x="1218" y="4287"/>
              <a:ext cx="7" cy="14"/>
            </a:xfrm>
            <a:custGeom>
              <a:avLst/>
              <a:gdLst>
                <a:gd name="T0" fmla="*/ 1 w 1"/>
                <a:gd name="T1" fmla="*/ 2 h 2"/>
                <a:gd name="T2" fmla="*/ 0 w 1"/>
                <a:gd name="T3" fmla="*/ 1 h 2"/>
                <a:gd name="T4" fmla="*/ 1 w 1"/>
                <a:gd name="T5" fmla="*/ 0 h 2"/>
                <a:gd name="T6" fmla="*/ 1 w 1"/>
                <a:gd name="T7" fmla="*/ 1 h 2"/>
                <a:gd name="T8" fmla="*/ 1 w 1"/>
                <a:gd name="T9" fmla="*/ 2 h 2"/>
                <a:gd name="T10" fmla="*/ 1 w 1"/>
                <a:gd name="T11" fmla="*/ 2 h 2"/>
                <a:gd name="T12" fmla="*/ 1 w 1"/>
                <a:gd name="T13" fmla="*/ 1 h 2"/>
                <a:gd name="T14" fmla="*/ 1 w 1"/>
                <a:gd name="T15" fmla="*/ 0 h 2"/>
                <a:gd name="T16" fmla="*/ 0 w 1"/>
                <a:gd name="T17" fmla="*/ 1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0" y="2"/>
                    <a:pt x="0" y="2"/>
                    <a:pt x="0" y="1"/>
                  </a:cubicBezTo>
                  <a:cubicBezTo>
                    <a:pt x="0" y="1"/>
                    <a:pt x="0" y="0"/>
                    <a:pt x="1" y="0"/>
                  </a:cubicBezTo>
                  <a:cubicBezTo>
                    <a:pt x="1" y="0"/>
                    <a:pt x="1" y="1"/>
                    <a:pt x="1" y="1"/>
                  </a:cubicBezTo>
                  <a:cubicBezTo>
                    <a:pt x="1" y="2"/>
                    <a:pt x="1" y="2"/>
                    <a:pt x="1" y="2"/>
                  </a:cubicBezTo>
                  <a:close/>
                  <a:moveTo>
                    <a:pt x="1" y="2"/>
                  </a:moveTo>
                  <a:cubicBezTo>
                    <a:pt x="1" y="2"/>
                    <a:pt x="1" y="1"/>
                    <a:pt x="1" y="1"/>
                  </a:cubicBezTo>
                  <a:cubicBezTo>
                    <a:pt x="1" y="1"/>
                    <a:pt x="1" y="0"/>
                    <a:pt x="1" y="0"/>
                  </a:cubicBezTo>
                  <a:cubicBezTo>
                    <a:pt x="0" y="0"/>
                    <a:pt x="0" y="1"/>
                    <a:pt x="0" y="1"/>
                  </a:cubicBezTo>
                  <a:cubicBezTo>
                    <a:pt x="0" y="1"/>
                    <a:pt x="0" y="2"/>
                    <a:pt x="1"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Oval 302"/>
            <p:cNvSpPr>
              <a:spLocks noChangeArrowheads="1"/>
            </p:cNvSpPr>
            <p:nvPr/>
          </p:nvSpPr>
          <p:spPr bwMode="auto">
            <a:xfrm>
              <a:off x="2219" y="3699"/>
              <a:ext cx="43" cy="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03"/>
            <p:cNvSpPr>
              <a:spLocks noEditPoints="1"/>
            </p:cNvSpPr>
            <p:nvPr/>
          </p:nvSpPr>
          <p:spPr bwMode="auto">
            <a:xfrm>
              <a:off x="2219" y="3699"/>
              <a:ext cx="51" cy="44"/>
            </a:xfrm>
            <a:custGeom>
              <a:avLst/>
              <a:gdLst>
                <a:gd name="T0" fmla="*/ 3 w 7"/>
                <a:gd name="T1" fmla="*/ 6 h 6"/>
                <a:gd name="T2" fmla="*/ 0 w 7"/>
                <a:gd name="T3" fmla="*/ 3 h 6"/>
                <a:gd name="T4" fmla="*/ 3 w 7"/>
                <a:gd name="T5" fmla="*/ 0 h 6"/>
                <a:gd name="T6" fmla="*/ 7 w 7"/>
                <a:gd name="T7" fmla="*/ 3 h 6"/>
                <a:gd name="T8" fmla="*/ 3 w 7"/>
                <a:gd name="T9" fmla="*/ 6 h 6"/>
                <a:gd name="T10" fmla="*/ 3 w 7"/>
                <a:gd name="T11" fmla="*/ 5 h 6"/>
                <a:gd name="T12" fmla="*/ 6 w 7"/>
                <a:gd name="T13" fmla="*/ 3 h 6"/>
                <a:gd name="T14" fmla="*/ 3 w 7"/>
                <a:gd name="T15" fmla="*/ 1 h 6"/>
                <a:gd name="T16" fmla="*/ 1 w 7"/>
                <a:gd name="T17" fmla="*/ 3 h 6"/>
                <a:gd name="T18" fmla="*/ 3 w 7"/>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3" y="6"/>
                  </a:moveTo>
                  <a:cubicBezTo>
                    <a:pt x="1" y="6"/>
                    <a:pt x="0" y="5"/>
                    <a:pt x="0" y="3"/>
                  </a:cubicBezTo>
                  <a:cubicBezTo>
                    <a:pt x="0" y="1"/>
                    <a:pt x="1" y="0"/>
                    <a:pt x="3" y="0"/>
                  </a:cubicBezTo>
                  <a:cubicBezTo>
                    <a:pt x="5" y="0"/>
                    <a:pt x="7" y="1"/>
                    <a:pt x="7" y="3"/>
                  </a:cubicBezTo>
                  <a:cubicBezTo>
                    <a:pt x="7" y="5"/>
                    <a:pt x="5" y="6"/>
                    <a:pt x="3" y="6"/>
                  </a:cubicBezTo>
                  <a:close/>
                  <a:moveTo>
                    <a:pt x="3" y="5"/>
                  </a:moveTo>
                  <a:cubicBezTo>
                    <a:pt x="5" y="5"/>
                    <a:pt x="6" y="4"/>
                    <a:pt x="6" y="3"/>
                  </a:cubicBezTo>
                  <a:cubicBezTo>
                    <a:pt x="6" y="2"/>
                    <a:pt x="4" y="1"/>
                    <a:pt x="3" y="1"/>
                  </a:cubicBezTo>
                  <a:cubicBezTo>
                    <a:pt x="2" y="1"/>
                    <a:pt x="1" y="2"/>
                    <a:pt x="1" y="3"/>
                  </a:cubicBezTo>
                  <a:cubicBezTo>
                    <a:pt x="1" y="4"/>
                    <a:pt x="2" y="5"/>
                    <a:pt x="3"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04"/>
            <p:cNvSpPr>
              <a:spLocks/>
            </p:cNvSpPr>
            <p:nvPr/>
          </p:nvSpPr>
          <p:spPr bwMode="auto">
            <a:xfrm>
              <a:off x="1464" y="3873"/>
              <a:ext cx="37" cy="36"/>
            </a:xfrm>
            <a:custGeom>
              <a:avLst/>
              <a:gdLst>
                <a:gd name="T0" fmla="*/ 0 w 5"/>
                <a:gd name="T1" fmla="*/ 2 h 5"/>
                <a:gd name="T2" fmla="*/ 2 w 5"/>
                <a:gd name="T3" fmla="*/ 5 h 5"/>
                <a:gd name="T4" fmla="*/ 5 w 5"/>
                <a:gd name="T5" fmla="*/ 2 h 5"/>
                <a:gd name="T6" fmla="*/ 2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4"/>
                    <a:pt x="1" y="5"/>
                    <a:pt x="2" y="5"/>
                  </a:cubicBezTo>
                  <a:cubicBezTo>
                    <a:pt x="4" y="4"/>
                    <a:pt x="5" y="3"/>
                    <a:pt x="5" y="2"/>
                  </a:cubicBezTo>
                  <a:cubicBezTo>
                    <a:pt x="5" y="1"/>
                    <a:pt x="4" y="0"/>
                    <a:pt x="2" y="0"/>
                  </a:cubicBezTo>
                  <a:cubicBezTo>
                    <a:pt x="1" y="0"/>
                    <a:pt x="0" y="1"/>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5"/>
            <p:cNvSpPr>
              <a:spLocks/>
            </p:cNvSpPr>
            <p:nvPr/>
          </p:nvSpPr>
          <p:spPr bwMode="auto">
            <a:xfrm>
              <a:off x="1247" y="3844"/>
              <a:ext cx="50" cy="51"/>
            </a:xfrm>
            <a:custGeom>
              <a:avLst/>
              <a:gdLst>
                <a:gd name="T0" fmla="*/ 0 w 7"/>
                <a:gd name="T1" fmla="*/ 4 h 7"/>
                <a:gd name="T2" fmla="*/ 4 w 7"/>
                <a:gd name="T3" fmla="*/ 7 h 7"/>
                <a:gd name="T4" fmla="*/ 7 w 7"/>
                <a:gd name="T5" fmla="*/ 4 h 7"/>
                <a:gd name="T6" fmla="*/ 4 w 7"/>
                <a:gd name="T7" fmla="*/ 0 h 7"/>
                <a:gd name="T8" fmla="*/ 0 w 7"/>
                <a:gd name="T9" fmla="*/ 4 h 7"/>
              </a:gdLst>
              <a:ahLst/>
              <a:cxnLst>
                <a:cxn ang="0">
                  <a:pos x="T0" y="T1"/>
                </a:cxn>
                <a:cxn ang="0">
                  <a:pos x="T2" y="T3"/>
                </a:cxn>
                <a:cxn ang="0">
                  <a:pos x="T4" y="T5"/>
                </a:cxn>
                <a:cxn ang="0">
                  <a:pos x="T6" y="T7"/>
                </a:cxn>
                <a:cxn ang="0">
                  <a:pos x="T8" y="T9"/>
                </a:cxn>
              </a:cxnLst>
              <a:rect l="0" t="0" r="r" b="b"/>
              <a:pathLst>
                <a:path w="7" h="7">
                  <a:moveTo>
                    <a:pt x="0" y="4"/>
                  </a:moveTo>
                  <a:cubicBezTo>
                    <a:pt x="0" y="6"/>
                    <a:pt x="2" y="7"/>
                    <a:pt x="4" y="7"/>
                  </a:cubicBezTo>
                  <a:cubicBezTo>
                    <a:pt x="6" y="7"/>
                    <a:pt x="7" y="6"/>
                    <a:pt x="7" y="4"/>
                  </a:cubicBezTo>
                  <a:cubicBezTo>
                    <a:pt x="7" y="2"/>
                    <a:pt x="6" y="0"/>
                    <a:pt x="4" y="0"/>
                  </a:cubicBezTo>
                  <a:cubicBezTo>
                    <a:pt x="2" y="1"/>
                    <a:pt x="0" y="2"/>
                    <a:pt x="0"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6"/>
            <p:cNvSpPr>
              <a:spLocks/>
            </p:cNvSpPr>
            <p:nvPr/>
          </p:nvSpPr>
          <p:spPr bwMode="auto">
            <a:xfrm>
              <a:off x="1377" y="3859"/>
              <a:ext cx="51" cy="50"/>
            </a:xfrm>
            <a:custGeom>
              <a:avLst/>
              <a:gdLst>
                <a:gd name="T0" fmla="*/ 0 w 7"/>
                <a:gd name="T1" fmla="*/ 3 h 7"/>
                <a:gd name="T2" fmla="*/ 4 w 7"/>
                <a:gd name="T3" fmla="*/ 7 h 7"/>
                <a:gd name="T4" fmla="*/ 7 w 7"/>
                <a:gd name="T5" fmla="*/ 3 h 7"/>
                <a:gd name="T6" fmla="*/ 4 w 7"/>
                <a:gd name="T7" fmla="*/ 0 h 7"/>
                <a:gd name="T8" fmla="*/ 0 w 7"/>
                <a:gd name="T9" fmla="*/ 3 h 7"/>
              </a:gdLst>
              <a:ahLst/>
              <a:cxnLst>
                <a:cxn ang="0">
                  <a:pos x="T0" y="T1"/>
                </a:cxn>
                <a:cxn ang="0">
                  <a:pos x="T2" y="T3"/>
                </a:cxn>
                <a:cxn ang="0">
                  <a:pos x="T4" y="T5"/>
                </a:cxn>
                <a:cxn ang="0">
                  <a:pos x="T6" y="T7"/>
                </a:cxn>
                <a:cxn ang="0">
                  <a:pos x="T8" y="T9"/>
                </a:cxn>
              </a:cxnLst>
              <a:rect l="0" t="0" r="r" b="b"/>
              <a:pathLst>
                <a:path w="7" h="7">
                  <a:moveTo>
                    <a:pt x="0" y="3"/>
                  </a:moveTo>
                  <a:cubicBezTo>
                    <a:pt x="0" y="5"/>
                    <a:pt x="2" y="7"/>
                    <a:pt x="4" y="7"/>
                  </a:cubicBezTo>
                  <a:cubicBezTo>
                    <a:pt x="6" y="7"/>
                    <a:pt x="7" y="5"/>
                    <a:pt x="7" y="3"/>
                  </a:cubicBezTo>
                  <a:cubicBezTo>
                    <a:pt x="7" y="1"/>
                    <a:pt x="5" y="0"/>
                    <a:pt x="4" y="0"/>
                  </a:cubicBezTo>
                  <a:cubicBezTo>
                    <a:pt x="2" y="0"/>
                    <a:pt x="0" y="1"/>
                    <a:pt x="0"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307"/>
            <p:cNvSpPr>
              <a:spLocks noChangeArrowheads="1"/>
            </p:cNvSpPr>
            <p:nvPr/>
          </p:nvSpPr>
          <p:spPr bwMode="auto">
            <a:xfrm>
              <a:off x="1573" y="3663"/>
              <a:ext cx="51" cy="5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Oval 308"/>
            <p:cNvSpPr>
              <a:spLocks noChangeArrowheads="1"/>
            </p:cNvSpPr>
            <p:nvPr/>
          </p:nvSpPr>
          <p:spPr bwMode="auto">
            <a:xfrm>
              <a:off x="1341" y="3010"/>
              <a:ext cx="36" cy="36"/>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309"/>
            <p:cNvSpPr>
              <a:spLocks noChangeArrowheads="1"/>
            </p:cNvSpPr>
            <p:nvPr/>
          </p:nvSpPr>
          <p:spPr bwMode="auto">
            <a:xfrm>
              <a:off x="1638" y="2785"/>
              <a:ext cx="37" cy="36"/>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10"/>
            <p:cNvSpPr>
              <a:spLocks/>
            </p:cNvSpPr>
            <p:nvPr/>
          </p:nvSpPr>
          <p:spPr bwMode="auto">
            <a:xfrm>
              <a:off x="1675" y="2321"/>
              <a:ext cx="36" cy="36"/>
            </a:xfrm>
            <a:custGeom>
              <a:avLst/>
              <a:gdLst>
                <a:gd name="T0" fmla="*/ 0 w 5"/>
                <a:gd name="T1" fmla="*/ 3 h 5"/>
                <a:gd name="T2" fmla="*/ 3 w 5"/>
                <a:gd name="T3" fmla="*/ 5 h 5"/>
                <a:gd name="T4" fmla="*/ 5 w 5"/>
                <a:gd name="T5" fmla="*/ 3 h 5"/>
                <a:gd name="T6" fmla="*/ 2 w 5"/>
                <a:gd name="T7" fmla="*/ 0 h 5"/>
                <a:gd name="T8" fmla="*/ 0 w 5"/>
                <a:gd name="T9" fmla="*/ 3 h 5"/>
              </a:gdLst>
              <a:ahLst/>
              <a:cxnLst>
                <a:cxn ang="0">
                  <a:pos x="T0" y="T1"/>
                </a:cxn>
                <a:cxn ang="0">
                  <a:pos x="T2" y="T3"/>
                </a:cxn>
                <a:cxn ang="0">
                  <a:pos x="T4" y="T5"/>
                </a:cxn>
                <a:cxn ang="0">
                  <a:pos x="T6" y="T7"/>
                </a:cxn>
                <a:cxn ang="0">
                  <a:pos x="T8" y="T9"/>
                </a:cxn>
              </a:cxnLst>
              <a:rect l="0" t="0" r="r" b="b"/>
              <a:pathLst>
                <a:path w="5" h="5">
                  <a:moveTo>
                    <a:pt x="0" y="3"/>
                  </a:moveTo>
                  <a:cubicBezTo>
                    <a:pt x="0" y="4"/>
                    <a:pt x="1" y="5"/>
                    <a:pt x="3" y="5"/>
                  </a:cubicBezTo>
                  <a:cubicBezTo>
                    <a:pt x="4" y="5"/>
                    <a:pt x="5" y="4"/>
                    <a:pt x="5" y="3"/>
                  </a:cubicBezTo>
                  <a:cubicBezTo>
                    <a:pt x="5" y="1"/>
                    <a:pt x="4" y="0"/>
                    <a:pt x="2" y="0"/>
                  </a:cubicBezTo>
                  <a:cubicBezTo>
                    <a:pt x="1" y="0"/>
                    <a:pt x="0" y="1"/>
                    <a:pt x="0"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311"/>
            <p:cNvSpPr>
              <a:spLocks noChangeArrowheads="1"/>
            </p:cNvSpPr>
            <p:nvPr/>
          </p:nvSpPr>
          <p:spPr bwMode="auto">
            <a:xfrm>
              <a:off x="1058" y="3003"/>
              <a:ext cx="36" cy="36"/>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312"/>
            <p:cNvSpPr>
              <a:spLocks noChangeArrowheads="1"/>
            </p:cNvSpPr>
            <p:nvPr/>
          </p:nvSpPr>
          <p:spPr bwMode="auto">
            <a:xfrm>
              <a:off x="848" y="3133"/>
              <a:ext cx="58" cy="58"/>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Oval 313"/>
            <p:cNvSpPr>
              <a:spLocks noChangeArrowheads="1"/>
            </p:cNvSpPr>
            <p:nvPr/>
          </p:nvSpPr>
          <p:spPr bwMode="auto">
            <a:xfrm>
              <a:off x="1022" y="4004"/>
              <a:ext cx="51" cy="50"/>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Oval 314"/>
            <p:cNvSpPr>
              <a:spLocks noChangeArrowheads="1"/>
            </p:cNvSpPr>
            <p:nvPr/>
          </p:nvSpPr>
          <p:spPr bwMode="auto">
            <a:xfrm>
              <a:off x="804" y="3880"/>
              <a:ext cx="29" cy="37"/>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Oval 315"/>
            <p:cNvSpPr>
              <a:spLocks noChangeArrowheads="1"/>
            </p:cNvSpPr>
            <p:nvPr/>
          </p:nvSpPr>
          <p:spPr bwMode="auto">
            <a:xfrm>
              <a:off x="644" y="3547"/>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Oval 316"/>
            <p:cNvSpPr>
              <a:spLocks noChangeArrowheads="1"/>
            </p:cNvSpPr>
            <p:nvPr/>
          </p:nvSpPr>
          <p:spPr bwMode="auto">
            <a:xfrm>
              <a:off x="514" y="3685"/>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Oval 317"/>
            <p:cNvSpPr>
              <a:spLocks noChangeArrowheads="1"/>
            </p:cNvSpPr>
            <p:nvPr/>
          </p:nvSpPr>
          <p:spPr bwMode="auto">
            <a:xfrm>
              <a:off x="579" y="3960"/>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Oval 318"/>
            <p:cNvSpPr>
              <a:spLocks noChangeArrowheads="1"/>
            </p:cNvSpPr>
            <p:nvPr/>
          </p:nvSpPr>
          <p:spPr bwMode="auto">
            <a:xfrm>
              <a:off x="565" y="4018"/>
              <a:ext cx="21"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Oval 319"/>
            <p:cNvSpPr>
              <a:spLocks noChangeArrowheads="1"/>
            </p:cNvSpPr>
            <p:nvPr/>
          </p:nvSpPr>
          <p:spPr bwMode="auto">
            <a:xfrm>
              <a:off x="514" y="3982"/>
              <a:ext cx="22"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Oval 320"/>
            <p:cNvSpPr>
              <a:spLocks noChangeArrowheads="1"/>
            </p:cNvSpPr>
            <p:nvPr/>
          </p:nvSpPr>
          <p:spPr bwMode="auto">
            <a:xfrm>
              <a:off x="507" y="3924"/>
              <a:ext cx="21"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Oval 321"/>
            <p:cNvSpPr>
              <a:spLocks noChangeArrowheads="1"/>
            </p:cNvSpPr>
            <p:nvPr/>
          </p:nvSpPr>
          <p:spPr bwMode="auto">
            <a:xfrm>
              <a:off x="536" y="3873"/>
              <a:ext cx="21"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Oval 322"/>
            <p:cNvSpPr>
              <a:spLocks noChangeArrowheads="1"/>
            </p:cNvSpPr>
            <p:nvPr/>
          </p:nvSpPr>
          <p:spPr bwMode="auto">
            <a:xfrm>
              <a:off x="695" y="3996"/>
              <a:ext cx="15"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Oval 323"/>
            <p:cNvSpPr>
              <a:spLocks noChangeArrowheads="1"/>
            </p:cNvSpPr>
            <p:nvPr/>
          </p:nvSpPr>
          <p:spPr bwMode="auto">
            <a:xfrm>
              <a:off x="920" y="4054"/>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Oval 324"/>
            <p:cNvSpPr>
              <a:spLocks noChangeArrowheads="1"/>
            </p:cNvSpPr>
            <p:nvPr/>
          </p:nvSpPr>
          <p:spPr bwMode="auto">
            <a:xfrm>
              <a:off x="1109" y="4083"/>
              <a:ext cx="22" cy="15"/>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Oval 325"/>
            <p:cNvSpPr>
              <a:spLocks noChangeArrowheads="1"/>
            </p:cNvSpPr>
            <p:nvPr/>
          </p:nvSpPr>
          <p:spPr bwMode="auto">
            <a:xfrm>
              <a:off x="1094" y="3844"/>
              <a:ext cx="15" cy="15"/>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Oval 326"/>
            <p:cNvSpPr>
              <a:spLocks noChangeArrowheads="1"/>
            </p:cNvSpPr>
            <p:nvPr/>
          </p:nvSpPr>
          <p:spPr bwMode="auto">
            <a:xfrm>
              <a:off x="1051" y="3859"/>
              <a:ext cx="14"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Oval 327"/>
            <p:cNvSpPr>
              <a:spLocks noChangeArrowheads="1"/>
            </p:cNvSpPr>
            <p:nvPr/>
          </p:nvSpPr>
          <p:spPr bwMode="auto">
            <a:xfrm>
              <a:off x="1145" y="4098"/>
              <a:ext cx="15"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Oval 328"/>
            <p:cNvSpPr>
              <a:spLocks noChangeArrowheads="1"/>
            </p:cNvSpPr>
            <p:nvPr/>
          </p:nvSpPr>
          <p:spPr bwMode="auto">
            <a:xfrm>
              <a:off x="1109" y="4141"/>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Oval 329"/>
            <p:cNvSpPr>
              <a:spLocks noChangeArrowheads="1"/>
            </p:cNvSpPr>
            <p:nvPr/>
          </p:nvSpPr>
          <p:spPr bwMode="auto">
            <a:xfrm>
              <a:off x="935" y="3750"/>
              <a:ext cx="14" cy="14"/>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Oval 330"/>
            <p:cNvSpPr>
              <a:spLocks noChangeArrowheads="1"/>
            </p:cNvSpPr>
            <p:nvPr/>
          </p:nvSpPr>
          <p:spPr bwMode="auto">
            <a:xfrm>
              <a:off x="1058" y="3779"/>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Oval 331"/>
            <p:cNvSpPr>
              <a:spLocks noChangeArrowheads="1"/>
            </p:cNvSpPr>
            <p:nvPr/>
          </p:nvSpPr>
          <p:spPr bwMode="auto">
            <a:xfrm>
              <a:off x="601" y="3380"/>
              <a:ext cx="22"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Oval 332"/>
            <p:cNvSpPr>
              <a:spLocks noChangeArrowheads="1"/>
            </p:cNvSpPr>
            <p:nvPr/>
          </p:nvSpPr>
          <p:spPr bwMode="auto">
            <a:xfrm>
              <a:off x="710" y="2908"/>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33"/>
            <p:cNvSpPr>
              <a:spLocks/>
            </p:cNvSpPr>
            <p:nvPr/>
          </p:nvSpPr>
          <p:spPr bwMode="auto">
            <a:xfrm>
              <a:off x="463" y="2959"/>
              <a:ext cx="36" cy="44"/>
            </a:xfrm>
            <a:custGeom>
              <a:avLst/>
              <a:gdLst>
                <a:gd name="T0" fmla="*/ 0 w 5"/>
                <a:gd name="T1" fmla="*/ 3 h 6"/>
                <a:gd name="T2" fmla="*/ 3 w 5"/>
                <a:gd name="T3" fmla="*/ 6 h 6"/>
                <a:gd name="T4" fmla="*/ 5 w 5"/>
                <a:gd name="T5" fmla="*/ 3 h 6"/>
                <a:gd name="T6" fmla="*/ 2 w 5"/>
                <a:gd name="T7" fmla="*/ 0 h 6"/>
                <a:gd name="T8" fmla="*/ 0 w 5"/>
                <a:gd name="T9" fmla="*/ 3 h 6"/>
              </a:gdLst>
              <a:ahLst/>
              <a:cxnLst>
                <a:cxn ang="0">
                  <a:pos x="T0" y="T1"/>
                </a:cxn>
                <a:cxn ang="0">
                  <a:pos x="T2" y="T3"/>
                </a:cxn>
                <a:cxn ang="0">
                  <a:pos x="T4" y="T5"/>
                </a:cxn>
                <a:cxn ang="0">
                  <a:pos x="T6" y="T7"/>
                </a:cxn>
                <a:cxn ang="0">
                  <a:pos x="T8" y="T9"/>
                </a:cxn>
              </a:cxnLst>
              <a:rect l="0" t="0" r="r" b="b"/>
              <a:pathLst>
                <a:path w="5" h="6">
                  <a:moveTo>
                    <a:pt x="0" y="3"/>
                  </a:moveTo>
                  <a:cubicBezTo>
                    <a:pt x="0" y="5"/>
                    <a:pt x="1" y="6"/>
                    <a:pt x="3" y="6"/>
                  </a:cubicBezTo>
                  <a:cubicBezTo>
                    <a:pt x="4" y="6"/>
                    <a:pt x="5" y="5"/>
                    <a:pt x="5" y="3"/>
                  </a:cubicBezTo>
                  <a:cubicBezTo>
                    <a:pt x="5" y="1"/>
                    <a:pt x="4" y="0"/>
                    <a:pt x="2" y="0"/>
                  </a:cubicBezTo>
                  <a:cubicBezTo>
                    <a:pt x="1" y="0"/>
                    <a:pt x="0" y="1"/>
                    <a:pt x="0"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34"/>
            <p:cNvSpPr>
              <a:spLocks/>
            </p:cNvSpPr>
            <p:nvPr/>
          </p:nvSpPr>
          <p:spPr bwMode="auto">
            <a:xfrm>
              <a:off x="398" y="2698"/>
              <a:ext cx="22" cy="22"/>
            </a:xfrm>
            <a:custGeom>
              <a:avLst/>
              <a:gdLst>
                <a:gd name="T0" fmla="*/ 0 w 3"/>
                <a:gd name="T1" fmla="*/ 1 h 3"/>
                <a:gd name="T2" fmla="*/ 2 w 3"/>
                <a:gd name="T3" fmla="*/ 3 h 3"/>
                <a:gd name="T4" fmla="*/ 3 w 3"/>
                <a:gd name="T5" fmla="*/ 1 h 3"/>
                <a:gd name="T6" fmla="*/ 2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2"/>
                    <a:pt x="1" y="3"/>
                    <a:pt x="2" y="3"/>
                  </a:cubicBezTo>
                  <a:cubicBezTo>
                    <a:pt x="3" y="3"/>
                    <a:pt x="3" y="2"/>
                    <a:pt x="3" y="1"/>
                  </a:cubicBezTo>
                  <a:cubicBezTo>
                    <a:pt x="3" y="0"/>
                    <a:pt x="3" y="0"/>
                    <a:pt x="2" y="0"/>
                  </a:cubicBezTo>
                  <a:cubicBezTo>
                    <a:pt x="1" y="0"/>
                    <a:pt x="0" y="1"/>
                    <a:pt x="0" y="1"/>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Oval 335"/>
            <p:cNvSpPr>
              <a:spLocks noChangeArrowheads="1"/>
            </p:cNvSpPr>
            <p:nvPr/>
          </p:nvSpPr>
          <p:spPr bwMode="auto">
            <a:xfrm>
              <a:off x="565" y="2640"/>
              <a:ext cx="21"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Oval 336"/>
            <p:cNvSpPr>
              <a:spLocks noChangeArrowheads="1"/>
            </p:cNvSpPr>
            <p:nvPr/>
          </p:nvSpPr>
          <p:spPr bwMode="auto">
            <a:xfrm>
              <a:off x="478" y="2850"/>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Oval 337"/>
            <p:cNvSpPr>
              <a:spLocks noChangeArrowheads="1"/>
            </p:cNvSpPr>
            <p:nvPr/>
          </p:nvSpPr>
          <p:spPr bwMode="auto">
            <a:xfrm>
              <a:off x="630" y="2916"/>
              <a:ext cx="22" cy="21"/>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Oval 338"/>
            <p:cNvSpPr>
              <a:spLocks noChangeArrowheads="1"/>
            </p:cNvSpPr>
            <p:nvPr/>
          </p:nvSpPr>
          <p:spPr bwMode="auto">
            <a:xfrm>
              <a:off x="840" y="2589"/>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Oval 339"/>
            <p:cNvSpPr>
              <a:spLocks noChangeArrowheads="1"/>
            </p:cNvSpPr>
            <p:nvPr/>
          </p:nvSpPr>
          <p:spPr bwMode="auto">
            <a:xfrm>
              <a:off x="470" y="2423"/>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Oval 340"/>
            <p:cNvSpPr>
              <a:spLocks noChangeArrowheads="1"/>
            </p:cNvSpPr>
            <p:nvPr/>
          </p:nvSpPr>
          <p:spPr bwMode="auto">
            <a:xfrm>
              <a:off x="819" y="2328"/>
              <a:ext cx="21"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Oval 341"/>
            <p:cNvSpPr>
              <a:spLocks noChangeArrowheads="1"/>
            </p:cNvSpPr>
            <p:nvPr/>
          </p:nvSpPr>
          <p:spPr bwMode="auto">
            <a:xfrm>
              <a:off x="303" y="2502"/>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342"/>
            <p:cNvSpPr>
              <a:spLocks noChangeArrowheads="1"/>
            </p:cNvSpPr>
            <p:nvPr/>
          </p:nvSpPr>
          <p:spPr bwMode="auto">
            <a:xfrm>
              <a:off x="289" y="3423"/>
              <a:ext cx="22"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43"/>
            <p:cNvSpPr>
              <a:spLocks/>
            </p:cNvSpPr>
            <p:nvPr/>
          </p:nvSpPr>
          <p:spPr bwMode="auto">
            <a:xfrm>
              <a:off x="470" y="3844"/>
              <a:ext cx="22" cy="22"/>
            </a:xfrm>
            <a:custGeom>
              <a:avLst/>
              <a:gdLst>
                <a:gd name="T0" fmla="*/ 0 w 3"/>
                <a:gd name="T1" fmla="*/ 2 h 3"/>
                <a:gd name="T2" fmla="*/ 2 w 3"/>
                <a:gd name="T3" fmla="*/ 3 h 3"/>
                <a:gd name="T4" fmla="*/ 3 w 3"/>
                <a:gd name="T5" fmla="*/ 1 h 3"/>
                <a:gd name="T6" fmla="*/ 2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1" y="3"/>
                    <a:pt x="2" y="3"/>
                  </a:cubicBezTo>
                  <a:cubicBezTo>
                    <a:pt x="2" y="3"/>
                    <a:pt x="3" y="2"/>
                    <a:pt x="3" y="1"/>
                  </a:cubicBezTo>
                  <a:cubicBezTo>
                    <a:pt x="3" y="1"/>
                    <a:pt x="2" y="0"/>
                    <a:pt x="2" y="0"/>
                  </a:cubicBezTo>
                  <a:cubicBezTo>
                    <a:pt x="1" y="0"/>
                    <a:pt x="0" y="1"/>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Oval 344"/>
            <p:cNvSpPr>
              <a:spLocks noChangeArrowheads="1"/>
            </p:cNvSpPr>
            <p:nvPr/>
          </p:nvSpPr>
          <p:spPr bwMode="auto">
            <a:xfrm>
              <a:off x="739" y="3909"/>
              <a:ext cx="29"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Oval 345"/>
            <p:cNvSpPr>
              <a:spLocks noChangeArrowheads="1"/>
            </p:cNvSpPr>
            <p:nvPr/>
          </p:nvSpPr>
          <p:spPr bwMode="auto">
            <a:xfrm>
              <a:off x="782" y="4076"/>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Oval 346"/>
            <p:cNvSpPr>
              <a:spLocks noChangeArrowheads="1"/>
            </p:cNvSpPr>
            <p:nvPr/>
          </p:nvSpPr>
          <p:spPr bwMode="auto">
            <a:xfrm>
              <a:off x="761" y="3706"/>
              <a:ext cx="29" cy="29"/>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Oval 347"/>
            <p:cNvSpPr>
              <a:spLocks noChangeArrowheads="1"/>
            </p:cNvSpPr>
            <p:nvPr/>
          </p:nvSpPr>
          <p:spPr bwMode="auto">
            <a:xfrm>
              <a:off x="1058" y="4228"/>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48"/>
            <p:cNvSpPr>
              <a:spLocks/>
            </p:cNvSpPr>
            <p:nvPr/>
          </p:nvSpPr>
          <p:spPr bwMode="auto">
            <a:xfrm>
              <a:off x="1501" y="4062"/>
              <a:ext cx="21" cy="21"/>
            </a:xfrm>
            <a:custGeom>
              <a:avLst/>
              <a:gdLst>
                <a:gd name="T0" fmla="*/ 0 w 3"/>
                <a:gd name="T1" fmla="*/ 2 h 3"/>
                <a:gd name="T2" fmla="*/ 2 w 3"/>
                <a:gd name="T3" fmla="*/ 3 h 3"/>
                <a:gd name="T4" fmla="*/ 3 w 3"/>
                <a:gd name="T5" fmla="*/ 2 h 3"/>
                <a:gd name="T6" fmla="*/ 2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3"/>
                    <a:pt x="1" y="3"/>
                    <a:pt x="2" y="3"/>
                  </a:cubicBezTo>
                  <a:cubicBezTo>
                    <a:pt x="3" y="3"/>
                    <a:pt x="3" y="3"/>
                    <a:pt x="3" y="2"/>
                  </a:cubicBezTo>
                  <a:cubicBezTo>
                    <a:pt x="3" y="1"/>
                    <a:pt x="2" y="0"/>
                    <a:pt x="2" y="0"/>
                  </a:cubicBezTo>
                  <a:cubicBezTo>
                    <a:pt x="1" y="0"/>
                    <a:pt x="0" y="1"/>
                    <a:pt x="0" y="2"/>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Oval 349"/>
            <p:cNvSpPr>
              <a:spLocks noChangeArrowheads="1"/>
            </p:cNvSpPr>
            <p:nvPr/>
          </p:nvSpPr>
          <p:spPr bwMode="auto">
            <a:xfrm>
              <a:off x="1646" y="3423"/>
              <a:ext cx="22" cy="2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Oval 350"/>
            <p:cNvSpPr>
              <a:spLocks noChangeArrowheads="1"/>
            </p:cNvSpPr>
            <p:nvPr/>
          </p:nvSpPr>
          <p:spPr bwMode="auto">
            <a:xfrm>
              <a:off x="550" y="3735"/>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51"/>
            <p:cNvSpPr>
              <a:spLocks noEditPoints="1"/>
            </p:cNvSpPr>
            <p:nvPr/>
          </p:nvSpPr>
          <p:spPr bwMode="auto">
            <a:xfrm>
              <a:off x="550" y="373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Oval 352"/>
            <p:cNvSpPr>
              <a:spLocks noChangeArrowheads="1"/>
            </p:cNvSpPr>
            <p:nvPr/>
          </p:nvSpPr>
          <p:spPr bwMode="auto">
            <a:xfrm>
              <a:off x="732" y="3619"/>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53"/>
            <p:cNvSpPr>
              <a:spLocks noEditPoints="1"/>
            </p:cNvSpPr>
            <p:nvPr/>
          </p:nvSpPr>
          <p:spPr bwMode="auto">
            <a:xfrm>
              <a:off x="732" y="3612"/>
              <a:ext cx="29" cy="36"/>
            </a:xfrm>
            <a:custGeom>
              <a:avLst/>
              <a:gdLst>
                <a:gd name="T0" fmla="*/ 2 w 4"/>
                <a:gd name="T1" fmla="*/ 5 h 5"/>
                <a:gd name="T2" fmla="*/ 0 w 4"/>
                <a:gd name="T3" fmla="*/ 2 h 5"/>
                <a:gd name="T4" fmla="*/ 2 w 4"/>
                <a:gd name="T5" fmla="*/ 0 h 5"/>
                <a:gd name="T6" fmla="*/ 4 w 4"/>
                <a:gd name="T7" fmla="*/ 2 h 5"/>
                <a:gd name="T8" fmla="*/ 2 w 4"/>
                <a:gd name="T9" fmla="*/ 5 h 5"/>
                <a:gd name="T10" fmla="*/ 2 w 4"/>
                <a:gd name="T11" fmla="*/ 4 h 5"/>
                <a:gd name="T12" fmla="*/ 3 w 4"/>
                <a:gd name="T13" fmla="*/ 2 h 5"/>
                <a:gd name="T14" fmla="*/ 2 w 4"/>
                <a:gd name="T15" fmla="*/ 1 h 5"/>
                <a:gd name="T16" fmla="*/ 1 w 4"/>
                <a:gd name="T17" fmla="*/ 2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2"/>
                  </a:cubicBezTo>
                  <a:cubicBezTo>
                    <a:pt x="0" y="1"/>
                    <a:pt x="1" y="0"/>
                    <a:pt x="2" y="0"/>
                  </a:cubicBezTo>
                  <a:cubicBezTo>
                    <a:pt x="3" y="0"/>
                    <a:pt x="4" y="1"/>
                    <a:pt x="4" y="2"/>
                  </a:cubicBezTo>
                  <a:cubicBezTo>
                    <a:pt x="4" y="4"/>
                    <a:pt x="3" y="5"/>
                    <a:pt x="2" y="5"/>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Oval 354"/>
            <p:cNvSpPr>
              <a:spLocks noChangeArrowheads="1"/>
            </p:cNvSpPr>
            <p:nvPr/>
          </p:nvSpPr>
          <p:spPr bwMode="auto">
            <a:xfrm>
              <a:off x="557" y="3416"/>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55"/>
            <p:cNvSpPr>
              <a:spLocks noEditPoints="1"/>
            </p:cNvSpPr>
            <p:nvPr/>
          </p:nvSpPr>
          <p:spPr bwMode="auto">
            <a:xfrm>
              <a:off x="550" y="3409"/>
              <a:ext cx="29" cy="36"/>
            </a:xfrm>
            <a:custGeom>
              <a:avLst/>
              <a:gdLst>
                <a:gd name="T0" fmla="*/ 2 w 4"/>
                <a:gd name="T1" fmla="*/ 5 h 5"/>
                <a:gd name="T2" fmla="*/ 0 w 4"/>
                <a:gd name="T3" fmla="*/ 3 h 5"/>
                <a:gd name="T4" fmla="*/ 2 w 4"/>
                <a:gd name="T5" fmla="*/ 0 h 5"/>
                <a:gd name="T6" fmla="*/ 4 w 4"/>
                <a:gd name="T7" fmla="*/ 3 h 5"/>
                <a:gd name="T8" fmla="*/ 2 w 4"/>
                <a:gd name="T9" fmla="*/ 5 h 5"/>
                <a:gd name="T10" fmla="*/ 2 w 4"/>
                <a:gd name="T11" fmla="*/ 4 h 5"/>
                <a:gd name="T12" fmla="*/ 4 w 4"/>
                <a:gd name="T13" fmla="*/ 3 h 5"/>
                <a:gd name="T14" fmla="*/ 2 w 4"/>
                <a:gd name="T15" fmla="*/ 1 h 5"/>
                <a:gd name="T16" fmla="*/ 1 w 4"/>
                <a:gd name="T17" fmla="*/ 3 h 5"/>
                <a:gd name="T18" fmla="*/ 2 w 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2" y="5"/>
                  </a:moveTo>
                  <a:cubicBezTo>
                    <a:pt x="1" y="5"/>
                    <a:pt x="0" y="4"/>
                    <a:pt x="0" y="3"/>
                  </a:cubicBezTo>
                  <a:cubicBezTo>
                    <a:pt x="0" y="1"/>
                    <a:pt x="1" y="0"/>
                    <a:pt x="2" y="0"/>
                  </a:cubicBezTo>
                  <a:cubicBezTo>
                    <a:pt x="4" y="0"/>
                    <a:pt x="4" y="1"/>
                    <a:pt x="4" y="3"/>
                  </a:cubicBezTo>
                  <a:cubicBezTo>
                    <a:pt x="4" y="4"/>
                    <a:pt x="4" y="5"/>
                    <a:pt x="2" y="5"/>
                  </a:cubicBezTo>
                  <a:close/>
                  <a:moveTo>
                    <a:pt x="2" y="4"/>
                  </a:moveTo>
                  <a:cubicBezTo>
                    <a:pt x="3" y="4"/>
                    <a:pt x="4" y="3"/>
                    <a:pt x="4" y="3"/>
                  </a:cubicBezTo>
                  <a:cubicBezTo>
                    <a:pt x="4" y="2"/>
                    <a:pt x="3" y="1"/>
                    <a:pt x="2" y="1"/>
                  </a:cubicBezTo>
                  <a:cubicBezTo>
                    <a:pt x="2" y="1"/>
                    <a:pt x="1" y="2"/>
                    <a:pt x="1" y="3"/>
                  </a:cubicBezTo>
                  <a:cubicBezTo>
                    <a:pt x="1" y="3"/>
                    <a:pt x="2"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Oval 356"/>
            <p:cNvSpPr>
              <a:spLocks noChangeArrowheads="1"/>
            </p:cNvSpPr>
            <p:nvPr/>
          </p:nvSpPr>
          <p:spPr bwMode="auto">
            <a:xfrm>
              <a:off x="412" y="3199"/>
              <a:ext cx="29" cy="2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57"/>
            <p:cNvSpPr>
              <a:spLocks noEditPoints="1"/>
            </p:cNvSpPr>
            <p:nvPr/>
          </p:nvSpPr>
          <p:spPr bwMode="auto">
            <a:xfrm>
              <a:off x="412" y="3191"/>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4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4"/>
                  </a:moveTo>
                  <a:cubicBezTo>
                    <a:pt x="3" y="4"/>
                    <a:pt x="4" y="3"/>
                    <a:pt x="4" y="2"/>
                  </a:cubicBezTo>
                  <a:cubicBezTo>
                    <a:pt x="4"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58"/>
            <p:cNvSpPr>
              <a:spLocks/>
            </p:cNvSpPr>
            <p:nvPr/>
          </p:nvSpPr>
          <p:spPr bwMode="auto">
            <a:xfrm>
              <a:off x="985" y="2959"/>
              <a:ext cx="22" cy="29"/>
            </a:xfrm>
            <a:custGeom>
              <a:avLst/>
              <a:gdLst>
                <a:gd name="T0" fmla="*/ 1 w 3"/>
                <a:gd name="T1" fmla="*/ 0 h 4"/>
                <a:gd name="T2" fmla="*/ 0 w 3"/>
                <a:gd name="T3" fmla="*/ 2 h 4"/>
                <a:gd name="T4" fmla="*/ 1 w 3"/>
                <a:gd name="T5" fmla="*/ 4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1"/>
                    <a:pt x="0" y="1"/>
                    <a:pt x="0" y="2"/>
                  </a:cubicBezTo>
                  <a:cubicBezTo>
                    <a:pt x="0" y="3"/>
                    <a:pt x="0" y="4"/>
                    <a:pt x="1" y="4"/>
                  </a:cubicBezTo>
                  <a:cubicBezTo>
                    <a:pt x="2" y="4"/>
                    <a:pt x="3" y="3"/>
                    <a:pt x="3" y="2"/>
                  </a:cubicBezTo>
                  <a:cubicBezTo>
                    <a:pt x="3" y="1"/>
                    <a:pt x="2"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59"/>
            <p:cNvSpPr>
              <a:spLocks noEditPoints="1"/>
            </p:cNvSpPr>
            <p:nvPr/>
          </p:nvSpPr>
          <p:spPr bwMode="auto">
            <a:xfrm>
              <a:off x="978" y="295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Oval 360"/>
            <p:cNvSpPr>
              <a:spLocks noChangeArrowheads="1"/>
            </p:cNvSpPr>
            <p:nvPr/>
          </p:nvSpPr>
          <p:spPr bwMode="auto">
            <a:xfrm>
              <a:off x="761" y="3133"/>
              <a:ext cx="21"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61"/>
            <p:cNvSpPr>
              <a:spLocks noEditPoints="1"/>
            </p:cNvSpPr>
            <p:nvPr/>
          </p:nvSpPr>
          <p:spPr bwMode="auto">
            <a:xfrm>
              <a:off x="761" y="3126"/>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1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2" y="3"/>
                    <a:pt x="3" y="3"/>
                    <a:pt x="3" y="2"/>
                  </a:cubicBezTo>
                  <a:cubicBezTo>
                    <a:pt x="3" y="1"/>
                    <a:pt x="2" y="1"/>
                    <a:pt x="2" y="1"/>
                  </a:cubicBezTo>
                  <a:cubicBezTo>
                    <a:pt x="1" y="1"/>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Oval 362"/>
            <p:cNvSpPr>
              <a:spLocks noChangeArrowheads="1"/>
            </p:cNvSpPr>
            <p:nvPr/>
          </p:nvSpPr>
          <p:spPr bwMode="auto">
            <a:xfrm>
              <a:off x="978" y="3300"/>
              <a:ext cx="22"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63"/>
            <p:cNvSpPr>
              <a:spLocks noEditPoints="1"/>
            </p:cNvSpPr>
            <p:nvPr/>
          </p:nvSpPr>
          <p:spPr bwMode="auto">
            <a:xfrm>
              <a:off x="978" y="3300"/>
              <a:ext cx="29" cy="22"/>
            </a:xfrm>
            <a:custGeom>
              <a:avLst/>
              <a:gdLst>
                <a:gd name="T0" fmla="*/ 2 w 4"/>
                <a:gd name="T1" fmla="*/ 3 h 3"/>
                <a:gd name="T2" fmla="*/ 0 w 4"/>
                <a:gd name="T3" fmla="*/ 1 h 3"/>
                <a:gd name="T4" fmla="*/ 2 w 4"/>
                <a:gd name="T5" fmla="*/ 0 h 3"/>
                <a:gd name="T6" fmla="*/ 4 w 4"/>
                <a:gd name="T7" fmla="*/ 1 h 3"/>
                <a:gd name="T8" fmla="*/ 2 w 4"/>
                <a:gd name="T9" fmla="*/ 3 h 3"/>
                <a:gd name="T10" fmla="*/ 2 w 4"/>
                <a:gd name="T11" fmla="*/ 3 h 3"/>
                <a:gd name="T12" fmla="*/ 3 w 4"/>
                <a:gd name="T13" fmla="*/ 1 h 3"/>
                <a:gd name="T14" fmla="*/ 2 w 4"/>
                <a:gd name="T15" fmla="*/ 0 h 3"/>
                <a:gd name="T16" fmla="*/ 1 w 4"/>
                <a:gd name="T17" fmla="*/ 1 h 3"/>
                <a:gd name="T18" fmla="*/ 2 w 4"/>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2" y="3"/>
                  </a:moveTo>
                  <a:cubicBezTo>
                    <a:pt x="1" y="3"/>
                    <a:pt x="0" y="2"/>
                    <a:pt x="0" y="1"/>
                  </a:cubicBezTo>
                  <a:cubicBezTo>
                    <a:pt x="0" y="0"/>
                    <a:pt x="1" y="0"/>
                    <a:pt x="2" y="0"/>
                  </a:cubicBezTo>
                  <a:cubicBezTo>
                    <a:pt x="3" y="0"/>
                    <a:pt x="4" y="0"/>
                    <a:pt x="4" y="1"/>
                  </a:cubicBezTo>
                  <a:cubicBezTo>
                    <a:pt x="4" y="2"/>
                    <a:pt x="3" y="3"/>
                    <a:pt x="2" y="3"/>
                  </a:cubicBezTo>
                  <a:close/>
                  <a:moveTo>
                    <a:pt x="2" y="3"/>
                  </a:moveTo>
                  <a:cubicBezTo>
                    <a:pt x="3" y="3"/>
                    <a:pt x="3" y="2"/>
                    <a:pt x="3" y="1"/>
                  </a:cubicBezTo>
                  <a:cubicBezTo>
                    <a:pt x="3" y="1"/>
                    <a:pt x="3" y="0"/>
                    <a:pt x="2" y="0"/>
                  </a:cubicBezTo>
                  <a:cubicBezTo>
                    <a:pt x="1" y="0"/>
                    <a:pt x="1" y="1"/>
                    <a:pt x="1" y="1"/>
                  </a:cubicBezTo>
                  <a:cubicBezTo>
                    <a:pt x="1" y="2"/>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Oval 364"/>
            <p:cNvSpPr>
              <a:spLocks noChangeArrowheads="1"/>
            </p:cNvSpPr>
            <p:nvPr/>
          </p:nvSpPr>
          <p:spPr bwMode="auto">
            <a:xfrm>
              <a:off x="862" y="3148"/>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65"/>
            <p:cNvSpPr>
              <a:spLocks noEditPoints="1"/>
            </p:cNvSpPr>
            <p:nvPr/>
          </p:nvSpPr>
          <p:spPr bwMode="auto">
            <a:xfrm>
              <a:off x="862" y="3148"/>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Oval 366"/>
            <p:cNvSpPr>
              <a:spLocks noChangeArrowheads="1"/>
            </p:cNvSpPr>
            <p:nvPr/>
          </p:nvSpPr>
          <p:spPr bwMode="auto">
            <a:xfrm>
              <a:off x="1123" y="3481"/>
              <a:ext cx="73" cy="73"/>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Oval 367"/>
            <p:cNvSpPr>
              <a:spLocks noChangeArrowheads="1"/>
            </p:cNvSpPr>
            <p:nvPr/>
          </p:nvSpPr>
          <p:spPr bwMode="auto">
            <a:xfrm>
              <a:off x="1152" y="3503"/>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68"/>
            <p:cNvSpPr>
              <a:spLocks noEditPoints="1"/>
            </p:cNvSpPr>
            <p:nvPr/>
          </p:nvSpPr>
          <p:spPr bwMode="auto">
            <a:xfrm>
              <a:off x="1145" y="350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4 w 4"/>
                <a:gd name="T13" fmla="*/ 2 h 4"/>
                <a:gd name="T14" fmla="*/ 2 w 4"/>
                <a:gd name="T15" fmla="*/ 0 h 4"/>
                <a:gd name="T16" fmla="*/ 1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4" y="3"/>
                    <a:pt x="4" y="2"/>
                  </a:cubicBezTo>
                  <a:cubicBezTo>
                    <a:pt x="4" y="1"/>
                    <a:pt x="3" y="0"/>
                    <a:pt x="2" y="0"/>
                  </a:cubicBezTo>
                  <a:cubicBezTo>
                    <a:pt x="1" y="0"/>
                    <a:pt x="1" y="1"/>
                    <a:pt x="1" y="2"/>
                  </a:cubicBezTo>
                  <a:cubicBezTo>
                    <a:pt x="1"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69"/>
            <p:cNvSpPr>
              <a:spLocks/>
            </p:cNvSpPr>
            <p:nvPr/>
          </p:nvSpPr>
          <p:spPr bwMode="auto">
            <a:xfrm>
              <a:off x="492" y="3481"/>
              <a:ext cx="73" cy="73"/>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8"/>
                    <a:pt x="2" y="10"/>
                    <a:pt x="5" y="10"/>
                  </a:cubicBezTo>
                  <a:cubicBezTo>
                    <a:pt x="7" y="10"/>
                    <a:pt x="10" y="8"/>
                    <a:pt x="10" y="5"/>
                  </a:cubicBezTo>
                  <a:cubicBezTo>
                    <a:pt x="9" y="2"/>
                    <a:pt x="7"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Oval 370"/>
            <p:cNvSpPr>
              <a:spLocks noChangeArrowheads="1"/>
            </p:cNvSpPr>
            <p:nvPr/>
          </p:nvSpPr>
          <p:spPr bwMode="auto">
            <a:xfrm>
              <a:off x="514" y="3503"/>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71"/>
            <p:cNvSpPr>
              <a:spLocks noEditPoints="1"/>
            </p:cNvSpPr>
            <p:nvPr/>
          </p:nvSpPr>
          <p:spPr bwMode="auto">
            <a:xfrm>
              <a:off x="514" y="3503"/>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72"/>
            <p:cNvSpPr>
              <a:spLocks/>
            </p:cNvSpPr>
            <p:nvPr/>
          </p:nvSpPr>
          <p:spPr bwMode="auto">
            <a:xfrm>
              <a:off x="253" y="2785"/>
              <a:ext cx="72" cy="73"/>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7"/>
                    <a:pt x="2" y="10"/>
                    <a:pt x="5" y="10"/>
                  </a:cubicBezTo>
                  <a:cubicBezTo>
                    <a:pt x="8" y="10"/>
                    <a:pt x="10" y="7"/>
                    <a:pt x="10" y="5"/>
                  </a:cubicBezTo>
                  <a:cubicBezTo>
                    <a:pt x="10" y="2"/>
                    <a:pt x="7"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Oval 373"/>
            <p:cNvSpPr>
              <a:spLocks noChangeArrowheads="1"/>
            </p:cNvSpPr>
            <p:nvPr/>
          </p:nvSpPr>
          <p:spPr bwMode="auto">
            <a:xfrm>
              <a:off x="274" y="2807"/>
              <a:ext cx="29"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374"/>
            <p:cNvSpPr>
              <a:spLocks noEditPoints="1"/>
            </p:cNvSpPr>
            <p:nvPr/>
          </p:nvSpPr>
          <p:spPr bwMode="auto">
            <a:xfrm>
              <a:off x="274" y="2807"/>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1" y="0"/>
                    <a:pt x="2" y="0"/>
                  </a:cubicBezTo>
                  <a:cubicBezTo>
                    <a:pt x="3" y="0"/>
                    <a:pt x="4" y="1"/>
                    <a:pt x="4" y="2"/>
                  </a:cubicBezTo>
                  <a:cubicBezTo>
                    <a:pt x="4" y="3"/>
                    <a:pt x="3" y="4"/>
                    <a:pt x="2" y="4"/>
                  </a:cubicBezTo>
                  <a:close/>
                  <a:moveTo>
                    <a:pt x="2" y="3"/>
                  </a:moveTo>
                  <a:cubicBezTo>
                    <a:pt x="3" y="3"/>
                    <a:pt x="3" y="3"/>
                    <a:pt x="3" y="2"/>
                  </a:cubicBezTo>
                  <a:cubicBezTo>
                    <a:pt x="3" y="1"/>
                    <a:pt x="3"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375"/>
            <p:cNvSpPr>
              <a:spLocks/>
            </p:cNvSpPr>
            <p:nvPr/>
          </p:nvSpPr>
          <p:spPr bwMode="auto">
            <a:xfrm>
              <a:off x="2270" y="2633"/>
              <a:ext cx="72" cy="72"/>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8"/>
                    <a:pt x="2" y="10"/>
                    <a:pt x="5" y="10"/>
                  </a:cubicBezTo>
                  <a:cubicBezTo>
                    <a:pt x="7" y="10"/>
                    <a:pt x="10" y="8"/>
                    <a:pt x="10" y="5"/>
                  </a:cubicBezTo>
                  <a:cubicBezTo>
                    <a:pt x="9" y="2"/>
                    <a:pt x="7" y="0"/>
                    <a:pt x="5" y="0"/>
                  </a:cubicBezTo>
                  <a:cubicBezTo>
                    <a:pt x="2" y="0"/>
                    <a:pt x="0" y="2"/>
                    <a:pt x="0" y="5"/>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Oval 376"/>
            <p:cNvSpPr>
              <a:spLocks noChangeArrowheads="1"/>
            </p:cNvSpPr>
            <p:nvPr/>
          </p:nvSpPr>
          <p:spPr bwMode="auto">
            <a:xfrm>
              <a:off x="2291" y="2655"/>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377"/>
            <p:cNvSpPr>
              <a:spLocks noEditPoints="1"/>
            </p:cNvSpPr>
            <p:nvPr/>
          </p:nvSpPr>
          <p:spPr bwMode="auto">
            <a:xfrm>
              <a:off x="2291" y="2655"/>
              <a:ext cx="30"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3 h 4"/>
                <a:gd name="T12" fmla="*/ 3 w 4"/>
                <a:gd name="T13" fmla="*/ 2 h 4"/>
                <a:gd name="T14" fmla="*/ 2 w 4"/>
                <a:gd name="T15" fmla="*/ 0 h 4"/>
                <a:gd name="T16" fmla="*/ 0 w 4"/>
                <a:gd name="T17" fmla="*/ 2 h 4"/>
                <a:gd name="T18" fmla="*/ 2 w 4"/>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0" y="4"/>
                    <a:pt x="0" y="3"/>
                    <a:pt x="0" y="2"/>
                  </a:cubicBezTo>
                  <a:cubicBezTo>
                    <a:pt x="0" y="1"/>
                    <a:pt x="0" y="0"/>
                    <a:pt x="2" y="0"/>
                  </a:cubicBezTo>
                  <a:cubicBezTo>
                    <a:pt x="3" y="0"/>
                    <a:pt x="4" y="1"/>
                    <a:pt x="4" y="2"/>
                  </a:cubicBezTo>
                  <a:cubicBezTo>
                    <a:pt x="4" y="3"/>
                    <a:pt x="3" y="4"/>
                    <a:pt x="2" y="4"/>
                  </a:cubicBezTo>
                  <a:close/>
                  <a:moveTo>
                    <a:pt x="2" y="3"/>
                  </a:moveTo>
                  <a:cubicBezTo>
                    <a:pt x="2" y="3"/>
                    <a:pt x="3" y="3"/>
                    <a:pt x="3" y="2"/>
                  </a:cubicBezTo>
                  <a:cubicBezTo>
                    <a:pt x="3" y="1"/>
                    <a:pt x="2" y="0"/>
                    <a:pt x="2" y="0"/>
                  </a:cubicBezTo>
                  <a:cubicBezTo>
                    <a:pt x="1" y="0"/>
                    <a:pt x="0" y="1"/>
                    <a:pt x="0" y="2"/>
                  </a:cubicBezTo>
                  <a:cubicBezTo>
                    <a:pt x="0" y="3"/>
                    <a:pt x="1" y="3"/>
                    <a:pt x="2" y="3"/>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Oval 378"/>
            <p:cNvSpPr>
              <a:spLocks noChangeArrowheads="1"/>
            </p:cNvSpPr>
            <p:nvPr/>
          </p:nvSpPr>
          <p:spPr bwMode="auto">
            <a:xfrm>
              <a:off x="2444" y="3663"/>
              <a:ext cx="72"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Oval 379"/>
            <p:cNvSpPr>
              <a:spLocks noChangeArrowheads="1"/>
            </p:cNvSpPr>
            <p:nvPr/>
          </p:nvSpPr>
          <p:spPr bwMode="auto">
            <a:xfrm>
              <a:off x="2466" y="3692"/>
              <a:ext cx="29" cy="2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380"/>
            <p:cNvSpPr>
              <a:spLocks noEditPoints="1"/>
            </p:cNvSpPr>
            <p:nvPr/>
          </p:nvSpPr>
          <p:spPr bwMode="auto">
            <a:xfrm>
              <a:off x="2466" y="3685"/>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1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4"/>
                    <a:pt x="0" y="2"/>
                  </a:cubicBezTo>
                  <a:cubicBezTo>
                    <a:pt x="0" y="1"/>
                    <a:pt x="1" y="0"/>
                    <a:pt x="2" y="0"/>
                  </a:cubicBezTo>
                  <a:cubicBezTo>
                    <a:pt x="3" y="0"/>
                    <a:pt x="4" y="1"/>
                    <a:pt x="4" y="2"/>
                  </a:cubicBezTo>
                  <a:cubicBezTo>
                    <a:pt x="4" y="3"/>
                    <a:pt x="3" y="4"/>
                    <a:pt x="2" y="4"/>
                  </a:cubicBezTo>
                  <a:close/>
                  <a:moveTo>
                    <a:pt x="2" y="4"/>
                  </a:moveTo>
                  <a:cubicBezTo>
                    <a:pt x="3" y="4"/>
                    <a:pt x="3" y="3"/>
                    <a:pt x="3" y="2"/>
                  </a:cubicBezTo>
                  <a:cubicBezTo>
                    <a:pt x="3" y="2"/>
                    <a:pt x="3" y="1"/>
                    <a:pt x="2" y="1"/>
                  </a:cubicBezTo>
                  <a:cubicBezTo>
                    <a:pt x="1" y="1"/>
                    <a:pt x="1" y="2"/>
                    <a:pt x="1" y="2"/>
                  </a:cubicBezTo>
                  <a:cubicBezTo>
                    <a:pt x="1"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Oval 381"/>
            <p:cNvSpPr>
              <a:spLocks noChangeArrowheads="1"/>
            </p:cNvSpPr>
            <p:nvPr/>
          </p:nvSpPr>
          <p:spPr bwMode="auto">
            <a:xfrm>
              <a:off x="2023" y="4127"/>
              <a:ext cx="73" cy="72"/>
            </a:xfrm>
            <a:prstGeom prst="ellipse">
              <a:avLst/>
            </a:pr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Oval 382"/>
            <p:cNvSpPr>
              <a:spLocks noChangeArrowheads="1"/>
            </p:cNvSpPr>
            <p:nvPr/>
          </p:nvSpPr>
          <p:spPr bwMode="auto">
            <a:xfrm>
              <a:off x="2045" y="4149"/>
              <a:ext cx="22" cy="2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83"/>
            <p:cNvSpPr>
              <a:spLocks noEditPoints="1"/>
            </p:cNvSpPr>
            <p:nvPr/>
          </p:nvSpPr>
          <p:spPr bwMode="auto">
            <a:xfrm>
              <a:off x="2045" y="4149"/>
              <a:ext cx="29" cy="29"/>
            </a:xfrm>
            <a:custGeom>
              <a:avLst/>
              <a:gdLst>
                <a:gd name="T0" fmla="*/ 2 w 4"/>
                <a:gd name="T1" fmla="*/ 4 h 4"/>
                <a:gd name="T2" fmla="*/ 0 w 4"/>
                <a:gd name="T3" fmla="*/ 2 h 4"/>
                <a:gd name="T4" fmla="*/ 2 w 4"/>
                <a:gd name="T5" fmla="*/ 0 h 4"/>
                <a:gd name="T6" fmla="*/ 4 w 4"/>
                <a:gd name="T7" fmla="*/ 2 h 4"/>
                <a:gd name="T8" fmla="*/ 2 w 4"/>
                <a:gd name="T9" fmla="*/ 4 h 4"/>
                <a:gd name="T10" fmla="*/ 2 w 4"/>
                <a:gd name="T11" fmla="*/ 4 h 4"/>
                <a:gd name="T12" fmla="*/ 3 w 4"/>
                <a:gd name="T13" fmla="*/ 2 h 4"/>
                <a:gd name="T14" fmla="*/ 2 w 4"/>
                <a:gd name="T15" fmla="*/ 1 h 4"/>
                <a:gd name="T16" fmla="*/ 0 w 4"/>
                <a:gd name="T17" fmla="*/ 2 h 4"/>
                <a:gd name="T18" fmla="*/ 2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4"/>
                  </a:moveTo>
                  <a:cubicBezTo>
                    <a:pt x="1" y="4"/>
                    <a:pt x="0" y="3"/>
                    <a:pt x="0" y="2"/>
                  </a:cubicBezTo>
                  <a:cubicBezTo>
                    <a:pt x="0" y="1"/>
                    <a:pt x="0" y="0"/>
                    <a:pt x="2" y="0"/>
                  </a:cubicBezTo>
                  <a:cubicBezTo>
                    <a:pt x="3" y="0"/>
                    <a:pt x="4" y="1"/>
                    <a:pt x="4" y="2"/>
                  </a:cubicBezTo>
                  <a:cubicBezTo>
                    <a:pt x="4" y="3"/>
                    <a:pt x="3" y="4"/>
                    <a:pt x="2" y="4"/>
                  </a:cubicBezTo>
                  <a:close/>
                  <a:moveTo>
                    <a:pt x="2" y="4"/>
                  </a:moveTo>
                  <a:cubicBezTo>
                    <a:pt x="2" y="3"/>
                    <a:pt x="3" y="3"/>
                    <a:pt x="3" y="2"/>
                  </a:cubicBezTo>
                  <a:cubicBezTo>
                    <a:pt x="3" y="1"/>
                    <a:pt x="2" y="1"/>
                    <a:pt x="2" y="1"/>
                  </a:cubicBezTo>
                  <a:cubicBezTo>
                    <a:pt x="1" y="1"/>
                    <a:pt x="0" y="1"/>
                    <a:pt x="0" y="2"/>
                  </a:cubicBezTo>
                  <a:cubicBezTo>
                    <a:pt x="0" y="3"/>
                    <a:pt x="1" y="4"/>
                    <a:pt x="2" y="4"/>
                  </a:cubicBezTo>
                  <a:close/>
                </a:path>
              </a:pathLst>
            </a:custGeom>
            <a:solidFill>
              <a:srgbClr val="0C0C0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7987362" y="1106102"/>
            <a:ext cx="1882352" cy="707886"/>
            <a:chOff x="7987362" y="1106102"/>
            <a:chExt cx="1882352" cy="707886"/>
          </a:xfrm>
        </p:grpSpPr>
        <p:sp>
          <p:nvSpPr>
            <p:cNvPr id="389" name="文本框 388"/>
            <p:cNvSpPr txBox="1"/>
            <p:nvPr/>
          </p:nvSpPr>
          <p:spPr>
            <a:xfrm>
              <a:off x="7987362" y="1106102"/>
              <a:ext cx="1882352" cy="707886"/>
            </a:xfrm>
            <a:prstGeom prst="rect">
              <a:avLst/>
            </a:prstGeom>
            <a:noFill/>
          </p:spPr>
          <p:txBody>
            <a:bodyPr wrap="square" rtlCol="0">
              <a:spAutoFit/>
            </a:bodyPr>
            <a:lstStyle/>
            <a:p>
              <a:r>
                <a:rPr lang="zh-CN" altLang="en-US" sz="4000" spc="600" dirty="0">
                  <a:latin typeface="方正兰亭黑简体" panose="02000000000000000000" pitchFamily="2" charset="-122"/>
                  <a:ea typeface="方正兰亭黑简体" panose="02000000000000000000" pitchFamily="2" charset="-122"/>
                </a:rPr>
                <a:t>目 录</a:t>
              </a:r>
            </a:p>
          </p:txBody>
        </p:sp>
        <p:cxnSp>
          <p:nvCxnSpPr>
            <p:cNvPr id="391" name="直接连接符 390"/>
            <p:cNvCxnSpPr>
              <a:cxnSpLocks/>
            </p:cNvCxnSpPr>
            <p:nvPr/>
          </p:nvCxnSpPr>
          <p:spPr>
            <a:xfrm>
              <a:off x="8049967" y="1813988"/>
              <a:ext cx="1444560" cy="0"/>
            </a:xfrm>
            <a:prstGeom prst="line">
              <a:avLst/>
            </a:prstGeom>
            <a:ln w="76200" cmpd="thickThi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98" name="文本框 397"/>
          <p:cNvSpPr txBox="1"/>
          <p:nvPr/>
        </p:nvSpPr>
        <p:spPr>
          <a:xfrm>
            <a:off x="8028584" y="2345308"/>
            <a:ext cx="2975107"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1</a:t>
            </a:r>
            <a:r>
              <a:rPr lang="en-US" altLang="zh-CN" sz="2800" dirty="0">
                <a:latin typeface="方正兰亭黑简体" panose="02000000000000000000" pitchFamily="2" charset="-122"/>
                <a:ea typeface="方正兰亭黑简体" panose="02000000000000000000" pitchFamily="2" charset="-122"/>
              </a:rPr>
              <a:t>.</a:t>
            </a:r>
            <a:r>
              <a:rPr lang="zh-CN" altLang="en-US" sz="2800" dirty="0" smtClean="0">
                <a:latin typeface="方正兰亭黑简体" panose="02000000000000000000" pitchFamily="2" charset="-122"/>
                <a:ea typeface="方正兰亭黑简体" panose="02000000000000000000" pitchFamily="2" charset="-122"/>
              </a:rPr>
              <a:t>产业</a:t>
            </a:r>
            <a:r>
              <a:rPr lang="zh-CN" altLang="en-US" sz="2800" dirty="0">
                <a:latin typeface="方正兰亭黑简体" panose="02000000000000000000" pitchFamily="2" charset="-122"/>
                <a:ea typeface="方正兰亭黑简体" panose="02000000000000000000" pitchFamily="2" charset="-122"/>
              </a:rPr>
              <a:t>概况</a:t>
            </a:r>
          </a:p>
        </p:txBody>
      </p:sp>
      <p:sp>
        <p:nvSpPr>
          <p:cNvPr id="399" name="文本框 398"/>
          <p:cNvSpPr txBox="1"/>
          <p:nvPr/>
        </p:nvSpPr>
        <p:spPr>
          <a:xfrm>
            <a:off x="8041954" y="3083738"/>
            <a:ext cx="2119086"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2.</a:t>
            </a:r>
            <a:r>
              <a:rPr lang="zh-CN" altLang="en-US" sz="2800" dirty="0">
                <a:latin typeface="方正兰亭黑简体" panose="02000000000000000000" pitchFamily="2" charset="-122"/>
                <a:ea typeface="方正兰亭黑简体" panose="02000000000000000000" pitchFamily="2" charset="-122"/>
              </a:rPr>
              <a:t>市场</a:t>
            </a:r>
            <a:r>
              <a:rPr lang="zh-CN" altLang="en-US" sz="2800" dirty="0" smtClean="0">
                <a:latin typeface="方正兰亭黑简体" panose="02000000000000000000" pitchFamily="2" charset="-122"/>
                <a:ea typeface="方正兰亭黑简体" panose="02000000000000000000" pitchFamily="2" charset="-122"/>
              </a:rPr>
              <a:t>因素</a:t>
            </a:r>
            <a:endParaRPr lang="zh-CN" altLang="en-US" sz="2800" dirty="0">
              <a:latin typeface="方正兰亭黑简体" panose="02000000000000000000" pitchFamily="2" charset="-122"/>
              <a:ea typeface="方正兰亭黑简体" panose="02000000000000000000" pitchFamily="2" charset="-122"/>
            </a:endParaRPr>
          </a:p>
        </p:txBody>
      </p:sp>
      <p:sp>
        <p:nvSpPr>
          <p:cNvPr id="400" name="文本框 399"/>
          <p:cNvSpPr txBox="1"/>
          <p:nvPr/>
        </p:nvSpPr>
        <p:spPr>
          <a:xfrm>
            <a:off x="8063335" y="3847943"/>
            <a:ext cx="2119086"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3.</a:t>
            </a:r>
            <a:r>
              <a:rPr lang="zh-CN" altLang="en-US" sz="2800" dirty="0" smtClean="0">
                <a:latin typeface="方正兰亭黑简体" panose="02000000000000000000" pitchFamily="2" charset="-122"/>
                <a:ea typeface="方正兰亭黑简体" panose="02000000000000000000" pitchFamily="2" charset="-122"/>
              </a:rPr>
              <a:t>技术分析</a:t>
            </a:r>
            <a:endParaRPr lang="zh-CN" altLang="en-US" sz="2800" dirty="0">
              <a:latin typeface="方正兰亭黑简体" panose="02000000000000000000" pitchFamily="2" charset="-122"/>
              <a:ea typeface="方正兰亭黑简体" panose="02000000000000000000" pitchFamily="2" charset="-122"/>
            </a:endParaRPr>
          </a:p>
        </p:txBody>
      </p:sp>
      <p:sp>
        <p:nvSpPr>
          <p:cNvPr id="401" name="文本框 400"/>
          <p:cNvSpPr txBox="1"/>
          <p:nvPr/>
        </p:nvSpPr>
        <p:spPr>
          <a:xfrm>
            <a:off x="8076704" y="4561517"/>
            <a:ext cx="2119086" cy="523220"/>
          </a:xfrm>
          <a:prstGeom prst="rect">
            <a:avLst/>
          </a:prstGeom>
          <a:noFill/>
        </p:spPr>
        <p:txBody>
          <a:bodyPr wrap="square" rtlCol="0">
            <a:spAutoFit/>
          </a:bodyPr>
          <a:lstStyle/>
          <a:p>
            <a:r>
              <a:rPr lang="en-US" altLang="zh-CN" sz="2800" dirty="0" smtClean="0">
                <a:latin typeface="方正兰亭黑简体" panose="02000000000000000000" pitchFamily="2" charset="-122"/>
                <a:ea typeface="方正兰亭黑简体" panose="02000000000000000000" pitchFamily="2" charset="-122"/>
              </a:rPr>
              <a:t>4.</a:t>
            </a:r>
            <a:r>
              <a:rPr lang="zh-CN" altLang="en-US" sz="2800" dirty="0" smtClean="0">
                <a:latin typeface="方正兰亭黑简体" panose="02000000000000000000" pitchFamily="2" charset="-122"/>
                <a:ea typeface="方正兰亭黑简体" panose="02000000000000000000" pitchFamily="2" charset="-122"/>
              </a:rPr>
              <a:t>发展状况</a:t>
            </a:r>
            <a:endParaRPr lang="zh-CN" altLang="en-US" sz="2800" dirty="0">
              <a:latin typeface="方正兰亭黑简体" panose="02000000000000000000" pitchFamily="2" charset="-122"/>
              <a:ea typeface="方正兰亭黑简体" panose="02000000000000000000" pitchFamily="2" charset="-122"/>
            </a:endParaRPr>
          </a:p>
        </p:txBody>
      </p:sp>
      <p:sp>
        <p:nvSpPr>
          <p:cNvPr id="3" name="矩形 2"/>
          <p:cNvSpPr/>
          <p:nvPr/>
        </p:nvSpPr>
        <p:spPr>
          <a:xfrm>
            <a:off x="8079326" y="5249596"/>
            <a:ext cx="1895071" cy="523220"/>
          </a:xfrm>
          <a:prstGeom prst="rect">
            <a:avLst/>
          </a:prstGeom>
        </p:spPr>
        <p:txBody>
          <a:bodyPr wrap="none">
            <a:spAutoFit/>
          </a:bodyPr>
          <a:lstStyle/>
          <a:p>
            <a:r>
              <a:rPr lang="en-US" altLang="zh-CN" sz="2800" dirty="0" smtClean="0">
                <a:latin typeface="方正兰亭黑简体" panose="02000000000000000000" pitchFamily="2" charset="-122"/>
                <a:ea typeface="方正兰亭黑简体" panose="02000000000000000000" pitchFamily="2" charset="-122"/>
              </a:rPr>
              <a:t>5.</a:t>
            </a:r>
            <a:r>
              <a:rPr lang="zh-CN" altLang="en-US" sz="2800" dirty="0" smtClean="0">
                <a:latin typeface="方正兰亭黑简体" panose="02000000000000000000" pitchFamily="2" charset="-122"/>
                <a:ea typeface="方正兰亭黑简体" panose="02000000000000000000" pitchFamily="2" charset="-122"/>
              </a:rPr>
              <a:t>未来预期</a:t>
            </a:r>
            <a:endParaRPr lang="zh-CN" altLang="en-US" sz="280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4406840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87062" y="1362808"/>
            <a:ext cx="7464669" cy="4062651"/>
          </a:xfrm>
          <a:prstGeom prst="rect">
            <a:avLst/>
          </a:prstGeom>
          <a:noFill/>
        </p:spPr>
        <p:txBody>
          <a:bodyPr wrap="square" rtlCol="0">
            <a:spAutoFit/>
          </a:bodyPr>
          <a:lstStyle/>
          <a:p>
            <a:r>
              <a:rPr lang="zh-CN" altLang="zh-CN" sz="2400" dirty="0"/>
              <a:t>外骨骼机器人技术难点分析</a:t>
            </a:r>
          </a:p>
          <a:p>
            <a:r>
              <a:rPr lang="en-US" altLang="zh-CN" dirty="0"/>
              <a:t>1</a:t>
            </a:r>
            <a:r>
              <a:rPr lang="zh-CN" altLang="zh-CN" dirty="0"/>
              <a:t>）拟人化“外骨骼”机构的合理</a:t>
            </a:r>
            <a:r>
              <a:rPr lang="zh-CN" altLang="zh-CN" dirty="0" smtClean="0"/>
              <a:t>设计</a:t>
            </a:r>
            <a:r>
              <a:rPr lang="zh-CN" altLang="en-US" dirty="0" smtClean="0"/>
              <a:t>。</a:t>
            </a:r>
            <a:r>
              <a:rPr lang="zh-CN" altLang="zh-CN" dirty="0" smtClean="0"/>
              <a:t>目前</a:t>
            </a:r>
            <a:r>
              <a:rPr lang="zh-CN" altLang="zh-CN" dirty="0"/>
              <a:t>的外骨骼机器人虽能较好地实现人体基本行走功能</a:t>
            </a:r>
            <a:r>
              <a:rPr lang="en-US" altLang="zh-CN" dirty="0"/>
              <a:t>, </a:t>
            </a:r>
            <a:r>
              <a:rPr lang="zh-CN" altLang="zh-CN" dirty="0"/>
              <a:t>但尚不能充分实现诸如髋关节和膝关节内、外旋以及适应膝关节</a:t>
            </a:r>
            <a:r>
              <a:rPr lang="en-US" altLang="zh-CN" dirty="0"/>
              <a:t>“J”</a:t>
            </a:r>
            <a:r>
              <a:rPr lang="zh-CN" altLang="zh-CN" dirty="0"/>
              <a:t>型转动中心位移等特殊功能</a:t>
            </a:r>
            <a:r>
              <a:rPr lang="en-US" altLang="zh-CN" dirty="0"/>
              <a:t>, </a:t>
            </a:r>
            <a:r>
              <a:rPr lang="zh-CN" altLang="zh-CN" dirty="0"/>
              <a:t>这在使用者穿戴外骨骼的行动过程中有可能产生不良的力交互</a:t>
            </a:r>
            <a:r>
              <a:rPr lang="en-US" altLang="zh-CN" dirty="0"/>
              <a:t>, </a:t>
            </a:r>
            <a:r>
              <a:rPr lang="zh-CN" altLang="zh-CN" dirty="0"/>
              <a:t>造成动作不自如、关节磨损甚至更严重的</a:t>
            </a:r>
            <a:r>
              <a:rPr lang="zh-CN" altLang="zh-CN" dirty="0" smtClean="0"/>
              <a:t>问题</a:t>
            </a:r>
            <a:endParaRPr lang="en-US" altLang="zh-CN" dirty="0" smtClean="0"/>
          </a:p>
          <a:p>
            <a:r>
              <a:rPr lang="en-US" altLang="zh-CN" dirty="0" smtClean="0"/>
              <a:t>2</a:t>
            </a:r>
            <a:r>
              <a:rPr lang="zh-CN" altLang="en-US" dirty="0" smtClean="0"/>
              <a:t>）</a:t>
            </a:r>
            <a:r>
              <a:rPr lang="zh-CN" altLang="zh-CN" dirty="0"/>
              <a:t>“外骨骼”和操作者的协调运动问题。“外骨骼”要能保证它可以和操作者始终保 持协调一致的运动节奏，以使二者之间的互相干涉作用</a:t>
            </a:r>
            <a:r>
              <a:rPr lang="zh-CN" altLang="zh-CN" dirty="0" smtClean="0"/>
              <a:t>最小</a:t>
            </a:r>
            <a:endParaRPr lang="en-US" altLang="zh-CN" dirty="0" smtClean="0"/>
          </a:p>
          <a:p>
            <a:r>
              <a:rPr lang="en-US" altLang="zh-CN" dirty="0" smtClean="0"/>
              <a:t>3</a:t>
            </a:r>
            <a:r>
              <a:rPr lang="zh-CN" altLang="en-US" dirty="0" smtClean="0"/>
              <a:t>）</a:t>
            </a:r>
            <a:r>
              <a:rPr lang="zh-CN" altLang="zh-CN" dirty="0"/>
              <a:t>驱动器和驱动系统的选择。既要有较轻的重量，较小的体积，又必须具有较大的 驱动力或驱动扭矩，同时还要有良好的散热性能</a:t>
            </a:r>
            <a:r>
              <a:rPr lang="zh-CN" altLang="zh-CN" dirty="0" smtClean="0"/>
              <a:t>。</a:t>
            </a:r>
            <a:endParaRPr lang="en-US" altLang="zh-CN" dirty="0"/>
          </a:p>
          <a:p>
            <a:r>
              <a:rPr lang="en-US" altLang="zh-CN" dirty="0" smtClean="0"/>
              <a:t>4</a:t>
            </a:r>
            <a:r>
              <a:rPr lang="zh-CN" altLang="en-US" dirty="0" smtClean="0"/>
              <a:t>）</a:t>
            </a:r>
            <a:r>
              <a:rPr lang="zh-CN" altLang="zh-CN" dirty="0" smtClean="0"/>
              <a:t>材料</a:t>
            </a:r>
            <a:r>
              <a:rPr lang="zh-CN" altLang="zh-CN" dirty="0"/>
              <a:t>的选择</a:t>
            </a:r>
            <a:r>
              <a:rPr lang="zh-CN" altLang="zh-CN" dirty="0" smtClean="0"/>
              <a:t>。</a:t>
            </a:r>
            <a:r>
              <a:rPr lang="zh-CN" altLang="zh-CN" dirty="0"/>
              <a:t>需要选用一些新型的复合材料作为制作</a:t>
            </a:r>
            <a:r>
              <a:rPr lang="zh-CN" altLang="zh-CN" dirty="0" smtClean="0"/>
              <a:t>材料</a:t>
            </a:r>
            <a:r>
              <a:rPr lang="en-US" altLang="zh-CN" dirty="0" smtClean="0"/>
              <a:t>  [1]</a:t>
            </a:r>
          </a:p>
          <a:p>
            <a:endParaRPr lang="en-US" altLang="zh-CN" dirty="0"/>
          </a:p>
          <a:p>
            <a:r>
              <a:rPr lang="en-US" altLang="zh-CN" dirty="0" smtClean="0">
                <a:hlinkClick r:id="rId2"/>
              </a:rPr>
              <a:t>http</a:t>
            </a:r>
            <a:r>
              <a:rPr lang="en-US" altLang="zh-CN" dirty="0">
                <a:hlinkClick r:id="rId2"/>
              </a:rPr>
              <a:t>://www.qixieke.com/html/article_content/201409/4695dd36a107451db0f55fc859478482.html</a:t>
            </a:r>
            <a:endParaRPr lang="en-US" altLang="zh-CN" dirty="0" smtClean="0"/>
          </a:p>
        </p:txBody>
      </p:sp>
    </p:spTree>
    <p:extLst>
      <p:ext uri="{BB962C8B-B14F-4D97-AF65-F5344CB8AC3E}">
        <p14:creationId xmlns:p14="http://schemas.microsoft.com/office/powerpoint/2010/main" val="68934035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6046" y="105508"/>
            <a:ext cx="8792308" cy="7494359"/>
          </a:xfrm>
          <a:prstGeom prst="rect">
            <a:avLst/>
          </a:prstGeom>
          <a:noFill/>
        </p:spPr>
        <p:txBody>
          <a:bodyPr wrap="square" rtlCol="0">
            <a:spAutoFit/>
          </a:bodyPr>
          <a:lstStyle/>
          <a:p>
            <a:r>
              <a:rPr lang="zh-CN" altLang="en-US" sz="2400" dirty="0" smtClean="0"/>
              <a:t>市场环境与市场需求</a:t>
            </a:r>
            <a:endParaRPr lang="en-US" altLang="zh-CN" sz="2400" dirty="0" smtClean="0"/>
          </a:p>
          <a:p>
            <a:endParaRPr lang="en-US" altLang="zh-CN" dirty="0" smtClean="0"/>
          </a:p>
          <a:p>
            <a:r>
              <a:rPr lang="zh-CN" altLang="zh-CN" dirty="0" smtClean="0"/>
              <a:t>国际</a:t>
            </a:r>
            <a:r>
              <a:rPr lang="zh-CN" altLang="zh-CN" dirty="0"/>
              <a:t>专业市场研究公司</a:t>
            </a:r>
            <a:r>
              <a:rPr lang="en-US" altLang="zh-CN" dirty="0"/>
              <a:t> Winter Green Research</a:t>
            </a:r>
            <a:r>
              <a:rPr lang="zh-CN" altLang="zh-CN" dirty="0"/>
              <a:t>于</a:t>
            </a:r>
            <a:r>
              <a:rPr lang="en-US" altLang="zh-CN" dirty="0"/>
              <a:t>2015</a:t>
            </a:r>
            <a:r>
              <a:rPr lang="zh-CN" altLang="zh-CN" dirty="0"/>
              <a:t>年发布的关于康复</a:t>
            </a:r>
            <a:r>
              <a:rPr lang="en-US" altLang="zh-CN" dirty="0"/>
              <a:t>/</a:t>
            </a:r>
            <a:r>
              <a:rPr lang="zh-CN" altLang="zh-CN" dirty="0"/>
              <a:t>医疗机器人、智能假肢、外骨骼和可穿戴机器人市场</a:t>
            </a:r>
            <a:r>
              <a:rPr lang="en-US" altLang="zh-CN" dirty="0"/>
              <a:t> 2015∼2019 </a:t>
            </a:r>
            <a:r>
              <a:rPr lang="zh-CN" altLang="zh-CN" dirty="0"/>
              <a:t>占有率、策略、预测研究报告指出</a:t>
            </a:r>
            <a:r>
              <a:rPr lang="en-US" altLang="zh-CN" dirty="0"/>
              <a:t>: </a:t>
            </a:r>
            <a:r>
              <a:rPr lang="zh-CN" altLang="zh-CN" dirty="0"/>
              <a:t>近几年市场增长惊人、有望获得显著发展</a:t>
            </a:r>
            <a:r>
              <a:rPr lang="en-US" altLang="zh-CN" dirty="0"/>
              <a:t>, </a:t>
            </a:r>
            <a:r>
              <a:rPr lang="zh-CN" altLang="zh-CN" dirty="0"/>
              <a:t>估计市场规模</a:t>
            </a:r>
            <a:r>
              <a:rPr lang="en-US" altLang="zh-CN" b="1" dirty="0"/>
              <a:t>2020 </a:t>
            </a:r>
            <a:r>
              <a:rPr lang="zh-CN" altLang="zh-CN" b="1" dirty="0"/>
              <a:t>年将由</a:t>
            </a:r>
            <a:r>
              <a:rPr lang="en-US" altLang="zh-CN" b="1" dirty="0"/>
              <a:t> 2014 </a:t>
            </a:r>
            <a:r>
              <a:rPr lang="zh-CN" altLang="zh-CN" b="1" dirty="0"/>
              <a:t>年的</a:t>
            </a:r>
            <a:r>
              <a:rPr lang="en-US" altLang="zh-CN" b="1" dirty="0"/>
              <a:t> 2.2 </a:t>
            </a:r>
            <a:r>
              <a:rPr lang="zh-CN" altLang="zh-CN" b="1" dirty="0"/>
              <a:t>亿美元急速攀升到</a:t>
            </a:r>
            <a:r>
              <a:rPr lang="en-US" altLang="zh-CN" b="1" dirty="0"/>
              <a:t> 32 </a:t>
            </a:r>
            <a:r>
              <a:rPr lang="zh-CN" altLang="zh-CN" b="1" dirty="0"/>
              <a:t>亿美元</a:t>
            </a:r>
            <a:r>
              <a:rPr lang="en-US" altLang="zh-CN" dirty="0"/>
              <a:t>, </a:t>
            </a:r>
            <a:r>
              <a:rPr lang="zh-CN" altLang="zh-CN" dirty="0"/>
              <a:t>其中外骨骼机器人将</a:t>
            </a:r>
            <a:r>
              <a:rPr lang="zh-CN" altLang="zh-CN" b="1" dirty="0"/>
              <a:t>由</a:t>
            </a:r>
            <a:r>
              <a:rPr lang="en-US" altLang="zh-CN" b="1" dirty="0"/>
              <a:t>0.165 </a:t>
            </a:r>
            <a:r>
              <a:rPr lang="zh-CN" altLang="zh-CN" b="1" dirty="0"/>
              <a:t>亿美元上升到</a:t>
            </a:r>
            <a:r>
              <a:rPr lang="en-US" altLang="zh-CN" b="1" dirty="0"/>
              <a:t> 21 </a:t>
            </a:r>
            <a:r>
              <a:rPr lang="zh-CN" altLang="zh-CN" b="1" dirty="0"/>
              <a:t>亿美元</a:t>
            </a:r>
            <a:r>
              <a:rPr lang="en-US" altLang="zh-CN" dirty="0"/>
              <a:t>. </a:t>
            </a:r>
            <a:r>
              <a:rPr lang="zh-CN" altLang="zh-CN" dirty="0"/>
              <a:t>其创新动力源于运动检测与辅助、智能人机交互等外骨骼核心技术</a:t>
            </a:r>
            <a:r>
              <a:rPr lang="zh-CN" altLang="zh-CN" dirty="0" smtClean="0"/>
              <a:t>的快速发展</a:t>
            </a:r>
            <a:endParaRPr lang="en-US" altLang="zh-CN" dirty="0" smtClean="0"/>
          </a:p>
          <a:p>
            <a:endParaRPr lang="en-US" altLang="zh-CN" sz="1400" dirty="0" smtClean="0"/>
          </a:p>
          <a:p>
            <a:endParaRPr lang="en-US" altLang="zh-CN" dirty="0" smtClean="0"/>
          </a:p>
          <a:p>
            <a:r>
              <a:rPr lang="zh-CN" altLang="en-US" sz="2400" dirty="0" smtClean="0"/>
              <a:t>外骨骼发展趋势：</a:t>
            </a:r>
            <a:endParaRPr lang="en-US" altLang="zh-CN" sz="2400" dirty="0" smtClean="0"/>
          </a:p>
          <a:p>
            <a:r>
              <a:rPr lang="zh-CN" altLang="en-US" dirty="0" smtClean="0"/>
              <a:t>模块化，智能化，轻型化，柔性化，集成化</a:t>
            </a:r>
            <a:endParaRPr lang="en-US" altLang="zh-CN" dirty="0" smtClean="0"/>
          </a:p>
          <a:p>
            <a:endParaRPr lang="en-US" altLang="zh-CN" dirty="0" smtClean="0"/>
          </a:p>
          <a:p>
            <a:r>
              <a:rPr lang="zh-CN" altLang="en-US" dirty="0" smtClean="0"/>
              <a:t>    </a:t>
            </a:r>
            <a:r>
              <a:rPr lang="zh-CN" altLang="en-US" b="1" dirty="0" smtClean="0"/>
              <a:t>轻型化的例子</a:t>
            </a:r>
            <a:r>
              <a:rPr lang="zh-CN" altLang="en-US" dirty="0" smtClean="0"/>
              <a:t>：</a:t>
            </a:r>
            <a:r>
              <a:rPr lang="zh-CN" altLang="zh-CN" dirty="0"/>
              <a:t>采用气动人工肌肉驱动方式具有显著优势</a:t>
            </a:r>
            <a:r>
              <a:rPr lang="zh-CN" altLang="zh-CN" dirty="0" smtClean="0"/>
              <a:t>，哈佛</a:t>
            </a:r>
            <a:r>
              <a:rPr lang="zh-CN" altLang="zh-CN" dirty="0"/>
              <a:t>大学 </a:t>
            </a:r>
            <a:r>
              <a:rPr lang="en-US" altLang="zh-CN" dirty="0" err="1"/>
              <a:t>Wehner</a:t>
            </a:r>
            <a:r>
              <a:rPr lang="zh-CN" altLang="zh-CN" dirty="0"/>
              <a:t>等研制的</a:t>
            </a:r>
            <a:r>
              <a:rPr lang="en-US" altLang="zh-CN" dirty="0" err="1"/>
              <a:t>Exosuit</a:t>
            </a:r>
            <a:r>
              <a:rPr lang="zh-CN" altLang="zh-CN" dirty="0"/>
              <a:t>外骨骼机器人即采用气动人工肌肉驱动方式</a:t>
            </a:r>
            <a:r>
              <a:rPr lang="en-US" altLang="zh-CN" dirty="0"/>
              <a:t>.</a:t>
            </a:r>
            <a:r>
              <a:rPr lang="en-US" altLang="zh-CN" dirty="0" err="1"/>
              <a:t>Exosuit</a:t>
            </a:r>
            <a:r>
              <a:rPr lang="zh-CN" altLang="zh-CN" dirty="0"/>
              <a:t>自重约</a:t>
            </a:r>
            <a:r>
              <a:rPr lang="en-US" altLang="zh-CN" dirty="0"/>
              <a:t> 3.5kg(</a:t>
            </a:r>
            <a:r>
              <a:rPr lang="zh-CN" altLang="zh-CN" dirty="0"/>
              <a:t>附压缩气瓶后约</a:t>
            </a:r>
            <a:r>
              <a:rPr lang="en-US" altLang="zh-CN" dirty="0"/>
              <a:t> 7.1kg[12]),</a:t>
            </a:r>
            <a:r>
              <a:rPr lang="zh-CN" altLang="zh-CN" dirty="0"/>
              <a:t>与前述</a:t>
            </a:r>
            <a:r>
              <a:rPr lang="en-US" altLang="zh-CN" dirty="0"/>
              <a:t> ReWalk </a:t>
            </a:r>
            <a:r>
              <a:rPr lang="zh-CN" altLang="zh-CN" dirty="0"/>
              <a:t>和</a:t>
            </a:r>
            <a:r>
              <a:rPr lang="en-US" altLang="zh-CN" dirty="0"/>
              <a:t> </a:t>
            </a:r>
            <a:r>
              <a:rPr lang="en-US" altLang="zh-CN" dirty="0" err="1"/>
              <a:t>Ekso</a:t>
            </a:r>
            <a:r>
              <a:rPr lang="en-US" altLang="zh-CN" dirty="0"/>
              <a:t>(</a:t>
            </a:r>
            <a:r>
              <a:rPr lang="zh-CN" altLang="zh-CN" dirty="0"/>
              <a:t>自重</a:t>
            </a:r>
            <a:r>
              <a:rPr lang="en-US" altLang="zh-CN" dirty="0"/>
              <a:t>23kg, </a:t>
            </a:r>
            <a:r>
              <a:rPr lang="zh-CN" altLang="zh-CN" dirty="0"/>
              <a:t>另加约</a:t>
            </a:r>
            <a:r>
              <a:rPr lang="en-US" altLang="zh-CN" dirty="0"/>
              <a:t>5kg </a:t>
            </a:r>
            <a:r>
              <a:rPr lang="zh-CN" altLang="zh-CN" dirty="0"/>
              <a:t>电池</a:t>
            </a:r>
            <a:r>
              <a:rPr lang="en-US" altLang="zh-CN" dirty="0"/>
              <a:t>), </a:t>
            </a:r>
            <a:r>
              <a:rPr lang="zh-CN" altLang="zh-CN" dirty="0"/>
              <a:t>或与</a:t>
            </a:r>
            <a:r>
              <a:rPr lang="en-US" altLang="zh-CN" dirty="0"/>
              <a:t>HAL(</a:t>
            </a:r>
            <a:r>
              <a:rPr lang="zh-CN" altLang="zh-CN" dirty="0"/>
              <a:t>自重约</a:t>
            </a:r>
            <a:r>
              <a:rPr lang="en-US" altLang="zh-CN" dirty="0"/>
              <a:t> 12kg, </a:t>
            </a:r>
            <a:r>
              <a:rPr lang="zh-CN" altLang="zh-CN" dirty="0"/>
              <a:t>另加约</a:t>
            </a:r>
            <a:r>
              <a:rPr lang="en-US" altLang="zh-CN" dirty="0"/>
              <a:t> 2kg </a:t>
            </a:r>
            <a:r>
              <a:rPr lang="zh-CN" altLang="zh-CN" dirty="0"/>
              <a:t>电池</a:t>
            </a:r>
            <a:r>
              <a:rPr lang="en-US" altLang="zh-CN" dirty="0"/>
              <a:t>)</a:t>
            </a:r>
            <a:r>
              <a:rPr lang="zh-CN" altLang="zh-CN" dirty="0"/>
              <a:t>相比</a:t>
            </a:r>
            <a:r>
              <a:rPr lang="en-US" altLang="zh-CN" dirty="0"/>
              <a:t>,</a:t>
            </a:r>
            <a:r>
              <a:rPr lang="zh-CN" altLang="zh-CN" dirty="0"/>
              <a:t>均有明显设备轻巧优势</a:t>
            </a:r>
            <a:r>
              <a:rPr lang="en-US" altLang="zh-CN" dirty="0" smtClean="0"/>
              <a:t>.</a:t>
            </a:r>
            <a:endParaRPr lang="en-US" altLang="zh-CN" dirty="0"/>
          </a:p>
          <a:p>
            <a:endParaRPr lang="en-US" altLang="zh-CN" dirty="0" smtClean="0"/>
          </a:p>
          <a:p>
            <a:r>
              <a:rPr lang="en-US" altLang="zh-CN" dirty="0" smtClean="0"/>
              <a:t>    </a:t>
            </a:r>
            <a:r>
              <a:rPr lang="zh-CN" altLang="en-US" b="1" dirty="0" smtClean="0"/>
              <a:t>国内研究进展</a:t>
            </a:r>
            <a:r>
              <a:rPr lang="zh-CN" altLang="en-US" dirty="0" smtClean="0"/>
              <a:t>：</a:t>
            </a:r>
            <a:endParaRPr lang="en-US" altLang="zh-CN" dirty="0" smtClean="0"/>
          </a:p>
          <a:p>
            <a:r>
              <a:rPr lang="en-US" altLang="zh-CN" dirty="0"/>
              <a:t> </a:t>
            </a:r>
            <a:r>
              <a:rPr lang="en-US" altLang="zh-CN" dirty="0" smtClean="0"/>
              <a:t>  </a:t>
            </a:r>
            <a:r>
              <a:rPr lang="en-US" altLang="zh-CN" dirty="0"/>
              <a:t>2015 </a:t>
            </a:r>
            <a:r>
              <a:rPr lang="zh-CN" altLang="zh-CN" dirty="0"/>
              <a:t>年的典型代表有中国科学院常州先进制造技术研究所</a:t>
            </a:r>
            <a:r>
              <a:rPr lang="en-US" altLang="zh-CN" dirty="0"/>
              <a:t> </a:t>
            </a:r>
            <a:r>
              <a:rPr lang="zh-CN" altLang="zh-CN" dirty="0" smtClean="0"/>
              <a:t>和</a:t>
            </a:r>
            <a:r>
              <a:rPr lang="zh-CN" altLang="zh-CN" dirty="0"/>
              <a:t>深圳先进技术研究院</a:t>
            </a:r>
            <a:r>
              <a:rPr lang="en-US" altLang="zh-CN" dirty="0"/>
              <a:t> </a:t>
            </a:r>
            <a:r>
              <a:rPr lang="zh-CN" altLang="zh-CN" dirty="0" smtClean="0"/>
              <a:t>的</a:t>
            </a:r>
            <a:r>
              <a:rPr lang="zh-CN" altLang="zh-CN" dirty="0"/>
              <a:t>成果</a:t>
            </a:r>
            <a:r>
              <a:rPr lang="en-US" altLang="zh-CN" dirty="0"/>
              <a:t>. </a:t>
            </a:r>
            <a:r>
              <a:rPr lang="zh-CN" altLang="zh-CN" dirty="0"/>
              <a:t>国内虽未推出市场 应用产品</a:t>
            </a:r>
            <a:r>
              <a:rPr lang="en-US" altLang="zh-CN" dirty="0"/>
              <a:t>, </a:t>
            </a:r>
            <a:r>
              <a:rPr lang="zh-CN" altLang="zh-CN" dirty="0" smtClean="0"/>
              <a:t>但如</a:t>
            </a:r>
            <a:r>
              <a:rPr lang="zh-CN" altLang="zh-CN" dirty="0"/>
              <a:t>华南理工大学</a:t>
            </a:r>
            <a:r>
              <a:rPr lang="en-US" altLang="zh-CN" dirty="0"/>
              <a:t>Lu </a:t>
            </a:r>
            <a:r>
              <a:rPr lang="zh-CN" altLang="zh-CN" dirty="0"/>
              <a:t>等、电子科技大学</a:t>
            </a:r>
            <a:r>
              <a:rPr lang="en-US" altLang="zh-CN" dirty="0"/>
              <a:t>Huang </a:t>
            </a:r>
            <a:r>
              <a:rPr lang="zh-CN" altLang="zh-CN" dirty="0"/>
              <a:t>等分别提出了下肢助行外骨骼控制过程的人机交互学习算法</a:t>
            </a:r>
            <a:r>
              <a:rPr lang="en-US" altLang="zh-CN" dirty="0"/>
              <a:t>)</a:t>
            </a:r>
            <a:r>
              <a:rPr lang="zh-CN" altLang="zh-CN" dirty="0"/>
              <a:t>并有大量技术</a:t>
            </a:r>
            <a:r>
              <a:rPr lang="zh-CN" altLang="zh-CN" dirty="0" smtClean="0"/>
              <a:t>储备</a:t>
            </a:r>
            <a:r>
              <a:rPr lang="zh-CN" altLang="en-US" dirty="0"/>
              <a:t>。</a:t>
            </a:r>
            <a:endParaRPr lang="en-US" altLang="zh-CN" dirty="0" smtClean="0"/>
          </a:p>
          <a:p>
            <a:endParaRPr lang="en-US" altLang="zh-CN" dirty="0" smtClean="0"/>
          </a:p>
          <a:p>
            <a:r>
              <a:rPr lang="zh-CN" altLang="zh-CN" sz="1100" dirty="0"/>
              <a:t>明东等</a:t>
            </a:r>
            <a:r>
              <a:rPr lang="en-US" altLang="zh-CN" sz="1100" dirty="0"/>
              <a:t>, </a:t>
            </a:r>
            <a:r>
              <a:rPr lang="zh-CN" altLang="zh-CN" sz="1100" dirty="0"/>
              <a:t>基于人机信息交互的助行外骨骼机器人技术进展</a:t>
            </a:r>
            <a:r>
              <a:rPr lang="en-US" altLang="zh-CN" sz="1100" dirty="0"/>
              <a:t>. </a:t>
            </a:r>
            <a:r>
              <a:rPr lang="zh-CN" altLang="zh-CN" sz="1100" dirty="0"/>
              <a:t>自动化学报</a:t>
            </a:r>
            <a:r>
              <a:rPr lang="en-US" altLang="zh-CN" sz="1100" dirty="0"/>
              <a:t>, 2017(07): </a:t>
            </a:r>
            <a:r>
              <a:rPr lang="zh-CN" altLang="zh-CN" sz="1100" dirty="0"/>
              <a:t>第</a:t>
            </a:r>
            <a:r>
              <a:rPr lang="en-US" altLang="zh-CN" sz="1100" dirty="0"/>
              <a:t>1089-1100</a:t>
            </a:r>
            <a:r>
              <a:rPr lang="zh-CN" altLang="zh-CN" sz="1100" dirty="0"/>
              <a:t>页</a:t>
            </a:r>
            <a:r>
              <a:rPr lang="en-US" altLang="zh-CN" sz="1100" dirty="0"/>
              <a:t>.</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53214200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46486" y="1244702"/>
            <a:ext cx="3699028" cy="3414488"/>
          </a:xfrm>
          <a:prstGeom prst="rect">
            <a:avLst/>
          </a:prstGeom>
        </p:spPr>
      </p:pic>
      <p:sp>
        <p:nvSpPr>
          <p:cNvPr id="4" name="文本框 3"/>
          <p:cNvSpPr txBox="1"/>
          <p:nvPr/>
        </p:nvSpPr>
        <p:spPr>
          <a:xfrm>
            <a:off x="5218205" y="2443927"/>
            <a:ext cx="2002650" cy="584776"/>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未来预期</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t="70933" r="-1729"/>
          <a:stretch/>
        </p:blipFill>
        <p:spPr>
          <a:xfrm rot="10800000">
            <a:off x="-221674" y="5721018"/>
            <a:ext cx="12413674" cy="1870364"/>
          </a:xfrm>
          <a:prstGeom prst="rect">
            <a:avLst/>
          </a:prstGeom>
        </p:spPr>
      </p:pic>
    </p:spTree>
    <p:extLst>
      <p:ext uri="{BB962C8B-B14F-4D97-AF65-F5344CB8AC3E}">
        <p14:creationId xmlns:p14="http://schemas.microsoft.com/office/powerpoint/2010/main" val="161065996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508414020(1)"/>
          <p:cNvPicPr/>
          <p:nvPr/>
        </p:nvPicPr>
        <p:blipFill>
          <a:blip r:embed="rId2"/>
          <a:stretch>
            <a:fillRect/>
          </a:stretch>
        </p:blipFill>
        <p:spPr>
          <a:xfrm>
            <a:off x="2173988" y="1504825"/>
            <a:ext cx="7689790" cy="3831001"/>
          </a:xfrm>
          <a:prstGeom prst="rect">
            <a:avLst/>
          </a:prstGeom>
        </p:spPr>
      </p:pic>
      <p:sp>
        <p:nvSpPr>
          <p:cNvPr id="4" name="文本框 3"/>
          <p:cNvSpPr txBox="1"/>
          <p:nvPr/>
        </p:nvSpPr>
        <p:spPr>
          <a:xfrm>
            <a:off x="7329693" y="5908856"/>
            <a:ext cx="4375731" cy="307777"/>
          </a:xfrm>
          <a:prstGeom prst="rect">
            <a:avLst/>
          </a:prstGeom>
          <a:noFill/>
        </p:spPr>
        <p:txBody>
          <a:bodyPr wrap="square" rtlCol="0">
            <a:spAutoFit/>
          </a:bodyPr>
          <a:lstStyle/>
          <a:p>
            <a:r>
              <a:rPr kumimoji="1" lang="en-US" altLang="zh-CN" sz="1400" dirty="0" smtClean="0"/>
              <a:t>2017</a:t>
            </a:r>
            <a:r>
              <a:rPr kumimoji="1" lang="zh-CN" altLang="en-US" sz="1400" dirty="0" smtClean="0"/>
              <a:t>年</a:t>
            </a:r>
            <a:r>
              <a:rPr kumimoji="1" lang="zh-CN" altLang="zh-CN" sz="1400" dirty="0" smtClean="0"/>
              <a:t>1</a:t>
            </a:r>
            <a:r>
              <a:rPr kumimoji="1" lang="en-US" altLang="zh-CN" sz="1400" dirty="0" smtClean="0"/>
              <a:t>0</a:t>
            </a:r>
            <a:r>
              <a:rPr kumimoji="1" lang="zh-CN" altLang="en-US" sz="1400" dirty="0" smtClean="0"/>
              <a:t>月</a:t>
            </a:r>
            <a:r>
              <a:rPr kumimoji="1" lang="en-US" altLang="zh-CN" sz="1400" dirty="0" smtClean="0"/>
              <a:t>19</a:t>
            </a:r>
            <a:r>
              <a:rPr kumimoji="1" lang="zh-CN" altLang="en-US" sz="1400" dirty="0" smtClean="0"/>
              <a:t>日当日数据</a:t>
            </a:r>
            <a:endParaRPr kumimoji="1" lang="zh-CN" altLang="en-US" sz="1400" dirty="0"/>
          </a:p>
        </p:txBody>
      </p:sp>
      <p:sp>
        <p:nvSpPr>
          <p:cNvPr id="5" name="矩形 4"/>
          <p:cNvSpPr/>
          <p:nvPr/>
        </p:nvSpPr>
        <p:spPr>
          <a:xfrm>
            <a:off x="1753053" y="551773"/>
            <a:ext cx="8544407" cy="646331"/>
          </a:xfrm>
          <a:prstGeom prst="rect">
            <a:avLst/>
          </a:prstGeom>
        </p:spPr>
        <p:txBody>
          <a:bodyPr wrap="square">
            <a:spAutoFit/>
          </a:bodyPr>
          <a:lstStyle/>
          <a:p>
            <a:r>
              <a:rPr lang="en-US" altLang="zh-CN" dirty="0" err="1"/>
              <a:t>TechNavio</a:t>
            </a:r>
            <a:r>
              <a:rPr lang="zh-CN" altLang="zh-CN" dirty="0"/>
              <a:t>分析师预测，</a:t>
            </a:r>
            <a:r>
              <a:rPr lang="en-US" altLang="zh-CN" dirty="0"/>
              <a:t>2014 - 2019</a:t>
            </a:r>
            <a:r>
              <a:rPr lang="zh-CN" altLang="zh-CN" dirty="0"/>
              <a:t>年期间，全球外骨骼系统市场将以</a:t>
            </a:r>
            <a:r>
              <a:rPr lang="en-US" altLang="zh-CN" dirty="0"/>
              <a:t>72.51</a:t>
            </a:r>
            <a:r>
              <a:rPr lang="zh-CN" altLang="zh-CN" dirty="0"/>
              <a:t>％的年均复合增长率增长。 </a:t>
            </a:r>
            <a:endParaRPr lang="zh-CN" altLang="en-US" dirty="0"/>
          </a:p>
        </p:txBody>
      </p:sp>
    </p:spTree>
    <p:extLst>
      <p:ext uri="{BB962C8B-B14F-4D97-AF65-F5344CB8AC3E}">
        <p14:creationId xmlns:p14="http://schemas.microsoft.com/office/powerpoint/2010/main" val="220001865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ilitary-exoskeleton-market"/>
          <p:cNvPicPr/>
          <p:nvPr/>
        </p:nvPicPr>
        <p:blipFill>
          <a:blip r:embed="rId2"/>
          <a:stretch>
            <a:fillRect/>
          </a:stretch>
        </p:blipFill>
        <p:spPr>
          <a:xfrm>
            <a:off x="2733106" y="760752"/>
            <a:ext cx="6437953" cy="4818762"/>
          </a:xfrm>
          <a:prstGeom prst="rect">
            <a:avLst/>
          </a:prstGeom>
        </p:spPr>
      </p:pic>
      <p:sp>
        <p:nvSpPr>
          <p:cNvPr id="3" name="矩形 2"/>
          <p:cNvSpPr/>
          <p:nvPr/>
        </p:nvSpPr>
        <p:spPr>
          <a:xfrm>
            <a:off x="2164572" y="6198320"/>
            <a:ext cx="7829210" cy="307777"/>
          </a:xfrm>
          <a:prstGeom prst="rect">
            <a:avLst/>
          </a:prstGeom>
        </p:spPr>
        <p:txBody>
          <a:bodyPr wrap="square">
            <a:spAutoFit/>
          </a:bodyPr>
          <a:lstStyle/>
          <a:p>
            <a:pPr fontAlgn="t"/>
            <a:r>
              <a:rPr lang="en-US" altLang="zh-CN" sz="1400" b="1" dirty="0"/>
              <a:t>https://</a:t>
            </a:r>
            <a:r>
              <a:rPr lang="en-US" altLang="zh-CN" sz="1400" b="1" dirty="0" err="1"/>
              <a:t>www.transparencymarketresearch.com</a:t>
            </a:r>
            <a:r>
              <a:rPr lang="en-US" altLang="zh-CN" sz="1400" b="1" dirty="0"/>
              <a:t>/military-exoskeleton-</a:t>
            </a:r>
            <a:r>
              <a:rPr lang="en-US" altLang="zh-CN" sz="1400" b="1" dirty="0" err="1"/>
              <a:t>market.html</a:t>
            </a:r>
            <a:endParaRPr lang="zh-CN" altLang="zh-CN" sz="1400" dirty="0"/>
          </a:p>
        </p:txBody>
      </p:sp>
    </p:spTree>
    <p:extLst>
      <p:ext uri="{BB962C8B-B14F-4D97-AF65-F5344CB8AC3E}">
        <p14:creationId xmlns:p14="http://schemas.microsoft.com/office/powerpoint/2010/main" val="415282075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109750" y="822714"/>
            <a:ext cx="1972500" cy="556143"/>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2">
                    <a:lumMod val="25000"/>
                  </a:schemeClr>
                </a:solidFill>
                <a:latin typeface="方正兰亭黑简体" panose="02000000000000000000" pitchFamily="2" charset="-122"/>
                <a:ea typeface="方正兰亭黑简体" panose="02000000000000000000" pitchFamily="2" charset="-122"/>
              </a:rPr>
              <a:t>参考文献</a:t>
            </a:r>
          </a:p>
        </p:txBody>
      </p:sp>
      <p:sp>
        <p:nvSpPr>
          <p:cNvPr id="10" name="文本框 9"/>
          <p:cNvSpPr txBox="1"/>
          <p:nvPr/>
        </p:nvSpPr>
        <p:spPr>
          <a:xfrm>
            <a:off x="676376" y="2664866"/>
            <a:ext cx="8860524"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3.</a:t>
            </a:r>
            <a:r>
              <a:rPr lang="zh-CN" altLang="en-US" sz="1600" dirty="0" smtClean="0">
                <a:latin typeface="方正兰亭黑简体" panose="02000000000000000000" pitchFamily="2" charset="-122"/>
                <a:ea typeface="方正兰亭黑简体" panose="02000000000000000000" pitchFamily="2" charset="-122"/>
              </a:rPr>
              <a:t>李坦东</a:t>
            </a:r>
            <a:r>
              <a:rPr lang="zh-CN" altLang="en-US" sz="1600" dirty="0">
                <a:latin typeface="方正兰亭黑简体" panose="02000000000000000000" pitchFamily="2" charset="-122"/>
                <a:ea typeface="方正兰亭黑简体" panose="02000000000000000000" pitchFamily="2" charset="-122"/>
              </a:rPr>
              <a:t>等</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穿戴式外骨骼机器人的研究现状及趋势</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医疗卫生装备</a:t>
            </a:r>
            <a:r>
              <a:rPr lang="en-US" altLang="zh-CN" sz="1600" dirty="0">
                <a:latin typeface="方正兰亭黑简体" panose="02000000000000000000" pitchFamily="2" charset="-122"/>
                <a:ea typeface="方正兰亭黑简体" panose="02000000000000000000" pitchFamily="2" charset="-122"/>
              </a:rPr>
              <a:t>, 2016(09): </a:t>
            </a:r>
            <a:r>
              <a:rPr lang="zh-CN" altLang="en-US" sz="1600" dirty="0">
                <a:latin typeface="方正兰亭黑简体" panose="02000000000000000000" pitchFamily="2" charset="-122"/>
                <a:ea typeface="方正兰亭黑简体" panose="02000000000000000000" pitchFamily="2" charset="-122"/>
              </a:rPr>
              <a:t>第</a:t>
            </a:r>
            <a:r>
              <a:rPr lang="en-US" altLang="zh-CN" sz="1600" dirty="0">
                <a:latin typeface="方正兰亭黑简体" panose="02000000000000000000" pitchFamily="2" charset="-122"/>
                <a:ea typeface="方正兰亭黑简体" panose="02000000000000000000" pitchFamily="2" charset="-122"/>
              </a:rPr>
              <a:t>116-119</a:t>
            </a:r>
            <a:r>
              <a:rPr lang="zh-CN" altLang="en-US" sz="1600" dirty="0">
                <a:latin typeface="方正兰亭黑简体" panose="02000000000000000000" pitchFamily="2" charset="-122"/>
                <a:ea typeface="方正兰亭黑简体" panose="02000000000000000000" pitchFamily="2" charset="-122"/>
              </a:rPr>
              <a:t>页</a:t>
            </a:r>
          </a:p>
        </p:txBody>
      </p:sp>
      <p:sp>
        <p:nvSpPr>
          <p:cNvPr id="11" name="文本框 10"/>
          <p:cNvSpPr txBox="1"/>
          <p:nvPr/>
        </p:nvSpPr>
        <p:spPr>
          <a:xfrm>
            <a:off x="676377" y="3362981"/>
            <a:ext cx="8282140"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5.Bionic </a:t>
            </a:r>
            <a:r>
              <a:rPr lang="en-US" altLang="zh-CN" sz="1600" dirty="0">
                <a:latin typeface="方正兰亭黑简体" panose="02000000000000000000" pitchFamily="2" charset="-122"/>
                <a:ea typeface="方正兰亭黑简体" panose="02000000000000000000" pitchFamily="2" charset="-122"/>
              </a:rPr>
              <a:t>Humans: Exoskeleton Technology Is Redefining Limits</a:t>
            </a:r>
            <a:endParaRPr lang="zh-CN" altLang="en-US" sz="1600" dirty="0">
              <a:latin typeface="方正兰亭黑简体" panose="02000000000000000000" pitchFamily="2" charset="-122"/>
              <a:ea typeface="方正兰亭黑简体" panose="02000000000000000000" pitchFamily="2" charset="-122"/>
            </a:endParaRPr>
          </a:p>
        </p:txBody>
      </p:sp>
      <p:sp>
        <p:nvSpPr>
          <p:cNvPr id="12" name="文本框 11"/>
          <p:cNvSpPr txBox="1"/>
          <p:nvPr/>
        </p:nvSpPr>
        <p:spPr>
          <a:xfrm>
            <a:off x="685339" y="1567555"/>
            <a:ext cx="10233282" cy="720197"/>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1.Bogue</a:t>
            </a:r>
            <a:r>
              <a:rPr lang="en-US" altLang="zh-CN" sz="1600" dirty="0">
                <a:latin typeface="方正兰亭黑简体" panose="02000000000000000000" pitchFamily="2" charset="-122"/>
                <a:ea typeface="方正兰亭黑简体" panose="02000000000000000000" pitchFamily="2" charset="-122"/>
              </a:rPr>
              <a:t>, R. (2009). Exoskeletons and robotic prosthetics: a review of recent developments. Industrial Robot: An International Journal, 36(5), 421-427. doi:10.1108/01439910910980141</a:t>
            </a:r>
            <a:endParaRPr lang="zh-CN" altLang="en-US" sz="1600" dirty="0">
              <a:latin typeface="方正兰亭黑简体" panose="02000000000000000000" pitchFamily="2" charset="-122"/>
              <a:ea typeface="方正兰亭黑简体" panose="02000000000000000000" pitchFamily="2" charset="-122"/>
            </a:endParaRPr>
          </a:p>
        </p:txBody>
      </p:sp>
      <p:sp>
        <p:nvSpPr>
          <p:cNvPr id="13" name="文本框 12"/>
          <p:cNvSpPr txBox="1"/>
          <p:nvPr/>
        </p:nvSpPr>
        <p:spPr>
          <a:xfrm>
            <a:off x="677045" y="2259861"/>
            <a:ext cx="6473202" cy="400110"/>
          </a:xfrm>
          <a:prstGeom prst="rect">
            <a:avLst/>
          </a:prstGeom>
          <a:noFill/>
        </p:spPr>
        <p:txBody>
          <a:bodyPr wrap="square" rtlCol="0">
            <a:spAutoFit/>
          </a:bodyPr>
          <a:lstStyle/>
          <a:p>
            <a:pPr>
              <a:lnSpc>
                <a:spcPct val="130000"/>
              </a:lnSpc>
            </a:pPr>
            <a:r>
              <a:rPr lang="en-US" altLang="zh-CN" sz="1600" dirty="0" smtClean="0">
                <a:latin typeface="方正兰亭黑简体" panose="02000000000000000000" pitchFamily="2" charset="-122"/>
                <a:ea typeface="方正兰亭黑简体" panose="02000000000000000000" pitchFamily="2" charset="-122"/>
              </a:rPr>
              <a:t>2.</a:t>
            </a:r>
            <a:r>
              <a:rPr lang="zh-CN" altLang="mr-IN" sz="1600" dirty="0" smtClean="0">
                <a:latin typeface="方正兰亭黑简体" panose="02000000000000000000" pitchFamily="2" charset="-122"/>
                <a:ea typeface="方正兰亭黑简体" panose="02000000000000000000" pitchFamily="2" charset="-122"/>
              </a:rPr>
              <a:t>科学家</a:t>
            </a:r>
            <a:r>
              <a:rPr lang="zh-CN" altLang="mr-IN" sz="1600" dirty="0">
                <a:latin typeface="方正兰亭黑简体" panose="02000000000000000000" pitchFamily="2" charset="-122"/>
                <a:ea typeface="方正兰亭黑简体" panose="02000000000000000000" pitchFamily="2" charset="-122"/>
              </a:rPr>
              <a:t>研制出“动力外骨骼”轻型机器人</a:t>
            </a:r>
            <a:r>
              <a:rPr lang="mr-IN" altLang="zh-CN" sz="1600" dirty="0">
                <a:latin typeface="方正兰亭黑简体" panose="02000000000000000000" pitchFamily="2" charset="-122"/>
                <a:ea typeface="方正兰亭黑简体" panose="02000000000000000000" pitchFamily="2" charset="-122"/>
              </a:rPr>
              <a:t>[EB/OL].[2015- 09-10]</a:t>
            </a:r>
            <a:endParaRPr lang="zh-CN" altLang="en-US" sz="1600" dirty="0">
              <a:latin typeface="方正兰亭黑简体" panose="02000000000000000000" pitchFamily="2" charset="-122"/>
              <a:ea typeface="方正兰亭黑简体" panose="02000000000000000000" pitchFamily="2" charset="-122"/>
            </a:endParaRPr>
          </a:p>
        </p:txBody>
      </p:sp>
      <p:sp>
        <p:nvSpPr>
          <p:cNvPr id="14" name="文本框 13"/>
          <p:cNvSpPr txBox="1"/>
          <p:nvPr/>
        </p:nvSpPr>
        <p:spPr>
          <a:xfrm>
            <a:off x="316862" y="3031642"/>
            <a:ext cx="7357920" cy="400110"/>
          </a:xfrm>
          <a:prstGeom prst="rect">
            <a:avLst/>
          </a:prstGeom>
          <a:noFill/>
        </p:spPr>
        <p:txBody>
          <a:bodyPr wrap="square" rtlCol="0">
            <a:spAutoFit/>
          </a:bodyPr>
          <a:lstStyle/>
          <a:p>
            <a:pPr algn="r">
              <a:lnSpc>
                <a:spcPct val="130000"/>
              </a:lnSpc>
            </a:pPr>
            <a:r>
              <a:rPr lang="en-US" altLang="zh-CN" sz="1600" dirty="0" smtClean="0">
                <a:latin typeface="方正兰亭黑简体" panose="02000000000000000000" pitchFamily="2" charset="-122"/>
                <a:ea typeface="方正兰亭黑简体" panose="02000000000000000000" pitchFamily="2" charset="-122"/>
              </a:rPr>
              <a:t>4.</a:t>
            </a:r>
            <a:r>
              <a:rPr lang="zh-CN" altLang="en-US" sz="1600" dirty="0" smtClean="0">
                <a:latin typeface="方正兰亭黑简体" panose="02000000000000000000" pitchFamily="2" charset="-122"/>
                <a:ea typeface="方正兰亭黑简体" panose="02000000000000000000" pitchFamily="2" charset="-122"/>
              </a:rPr>
              <a:t>张</a:t>
            </a:r>
            <a:r>
              <a:rPr lang="zh-CN" altLang="en-US" sz="1600" dirty="0">
                <a:latin typeface="方正兰亭黑简体" panose="02000000000000000000" pitchFamily="2" charset="-122"/>
                <a:ea typeface="方正兰亭黑简体" panose="02000000000000000000" pitchFamily="2" charset="-122"/>
              </a:rPr>
              <a:t>君</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外骨骼”设计研究及液压伺服系统仿真</a:t>
            </a:r>
            <a:r>
              <a:rPr lang="en-US" altLang="zh-CN" sz="1600" dirty="0">
                <a:latin typeface="方正兰亭黑简体" panose="02000000000000000000" pitchFamily="2" charset="-122"/>
                <a:ea typeface="方正兰亭黑简体" panose="02000000000000000000" pitchFamily="2" charset="-122"/>
              </a:rPr>
              <a:t>, 2009, </a:t>
            </a:r>
            <a:r>
              <a:rPr lang="zh-CN" altLang="en-US" sz="1600" dirty="0">
                <a:latin typeface="方正兰亭黑简体" panose="02000000000000000000" pitchFamily="2" charset="-122"/>
                <a:ea typeface="方正兰亭黑简体" panose="02000000000000000000" pitchFamily="2" charset="-122"/>
              </a:rPr>
              <a:t>江西理工大学</a:t>
            </a:r>
            <a:r>
              <a:rPr lang="en-US" altLang="zh-CN" sz="1600" dirty="0">
                <a:latin typeface="方正兰亭黑简体" panose="02000000000000000000" pitchFamily="2" charset="-122"/>
                <a:ea typeface="方正兰亭黑简体" panose="02000000000000000000" pitchFamily="2" charset="-122"/>
              </a:rPr>
              <a:t>. </a:t>
            </a:r>
            <a:r>
              <a:rPr lang="zh-CN" altLang="en-US" sz="1600" dirty="0">
                <a:latin typeface="方正兰亭黑简体" panose="02000000000000000000" pitchFamily="2" charset="-122"/>
                <a:ea typeface="方正兰亭黑简体" panose="02000000000000000000" pitchFamily="2" charset="-122"/>
              </a:rPr>
              <a:t>第 </a:t>
            </a:r>
            <a:r>
              <a:rPr lang="en-US" altLang="zh-CN" sz="1600" dirty="0">
                <a:latin typeface="方正兰亭黑简体" panose="02000000000000000000" pitchFamily="2" charset="-122"/>
                <a:ea typeface="方正兰亭黑简体" panose="02000000000000000000" pitchFamily="2" charset="-122"/>
              </a:rPr>
              <a:t>94</a:t>
            </a:r>
            <a:r>
              <a:rPr lang="zh-CN" altLang="en-US" sz="1600" dirty="0">
                <a:latin typeface="方正兰亭黑简体" panose="02000000000000000000" pitchFamily="2" charset="-122"/>
                <a:ea typeface="方正兰亭黑简体" panose="02000000000000000000" pitchFamily="2" charset="-122"/>
              </a:rPr>
              <a:t>页</a:t>
            </a:r>
            <a:r>
              <a:rPr lang="en-US" altLang="zh-CN" sz="1600" dirty="0" smtClean="0">
                <a:latin typeface="方正兰亭黑简体" panose="02000000000000000000" pitchFamily="2" charset="-122"/>
                <a:ea typeface="方正兰亭黑简体" panose="02000000000000000000" pitchFamily="2" charset="-122"/>
              </a:rPr>
              <a:t>.</a:t>
            </a:r>
            <a:endParaRPr lang="zh-CN" altLang="en-US" sz="1600" dirty="0">
              <a:latin typeface="方正兰亭黑简体" panose="02000000000000000000" pitchFamily="2" charset="-122"/>
              <a:ea typeface="方正兰亭黑简体" panose="02000000000000000000" pitchFamily="2" charset="-122"/>
            </a:endParaRPr>
          </a:p>
        </p:txBody>
      </p:sp>
      <p:sp>
        <p:nvSpPr>
          <p:cNvPr id="16" name="矩形 15"/>
          <p:cNvSpPr/>
          <p:nvPr/>
        </p:nvSpPr>
        <p:spPr>
          <a:xfrm>
            <a:off x="676375" y="3718250"/>
            <a:ext cx="11208496" cy="2554545"/>
          </a:xfrm>
          <a:prstGeom prst="rect">
            <a:avLst/>
          </a:prstGeom>
        </p:spPr>
        <p:txBody>
          <a:bodyPr wrap="square">
            <a:spAutoFit/>
          </a:bodyPr>
          <a:lstStyle/>
          <a:p>
            <a:r>
              <a:rPr lang="en-US" altLang="zh-CN" sz="1600" dirty="0" smtClean="0"/>
              <a:t>6.[</a:t>
            </a:r>
            <a:r>
              <a:rPr lang="en-US" altLang="zh-CN" sz="1600" dirty="0">
                <a:hlinkClick r:id="rId3"/>
              </a:rPr>
              <a:t>http://www.cndzz.com/download/4101_0/110234.html </a:t>
            </a:r>
            <a:r>
              <a:rPr lang="zh-CN" altLang="en-US" sz="1600" dirty="0">
                <a:hlinkClick r:id="rId3"/>
              </a:rPr>
              <a:t>肌电控制原理及应用简析</a:t>
            </a:r>
            <a:r>
              <a:rPr lang="en-US" altLang="zh-CN" sz="1600" dirty="0">
                <a:hlinkClick r:id="rId3"/>
              </a:rPr>
              <a:t>.</a:t>
            </a:r>
            <a:r>
              <a:rPr lang="zh-CN" altLang="en-US" sz="1600" dirty="0">
                <a:hlinkClick r:id="rId3"/>
              </a:rPr>
              <a:t>电子电路网</a:t>
            </a:r>
            <a:r>
              <a:rPr lang="en-US" altLang="zh-CN" sz="1600" dirty="0">
                <a:hlinkClick r:id="rId3"/>
              </a:rPr>
              <a:t>]</a:t>
            </a:r>
          </a:p>
          <a:p>
            <a:r>
              <a:rPr lang="en-US" altLang="zh-CN" sz="1600" dirty="0" smtClean="0"/>
              <a:t>7.[</a:t>
            </a:r>
            <a:r>
              <a:rPr lang="en-US" altLang="zh-CN" sz="1600" dirty="0">
                <a:hlinkClick r:id="rId4"/>
              </a:rPr>
              <a:t>http://exoskeletonreport.com/ exoskeletonreport]</a:t>
            </a:r>
          </a:p>
          <a:p>
            <a:r>
              <a:rPr lang="en-US" altLang="zh-CN" sz="1600" dirty="0" smtClean="0">
                <a:hlinkClick r:id="rId5"/>
              </a:rPr>
              <a:t>8.[https</a:t>
            </a:r>
            <a:r>
              <a:rPr lang="en-US" altLang="zh-CN" sz="1600" dirty="0">
                <a:hlinkClick r:id="rId5"/>
              </a:rPr>
              <a:t>://www.transparencymarketresearch.com/military-exoskeleton-market.html https://www.transparencymarketresearch.com/military-exoskeleton-market.html]</a:t>
            </a:r>
          </a:p>
          <a:p>
            <a:r>
              <a:rPr lang="en-US" altLang="zh-CN" sz="1600" dirty="0" smtClean="0">
                <a:hlinkClick r:id="rId6"/>
              </a:rPr>
              <a:t>9.http</a:t>
            </a:r>
            <a:r>
              <a:rPr lang="en-US" altLang="zh-CN" sz="1600" dirty="0">
                <a:hlinkClick r:id="rId6"/>
              </a:rPr>
              <a:t>://www.army-technology.com/features/featuremilitary-exoskeletons-uncovered-ironman-suits-a-concrete-possibility/ </a:t>
            </a:r>
            <a:r>
              <a:rPr lang="en-US" altLang="zh-CN" sz="1600" dirty="0" smtClean="0"/>
              <a:t>10.</a:t>
            </a:r>
            <a:r>
              <a:rPr lang="en-US" altLang="zh-CN" sz="1600" dirty="0" smtClean="0">
                <a:hlinkClick r:id="rId7"/>
              </a:rPr>
              <a:t>http</a:t>
            </a:r>
            <a:r>
              <a:rPr lang="en-US" altLang="zh-CN" sz="1600" dirty="0">
                <a:hlinkClick r:id="rId7"/>
              </a:rPr>
              <a:t>://www.wearablerobotics.com/ wearablerobotics]</a:t>
            </a:r>
          </a:p>
          <a:p>
            <a:r>
              <a:rPr lang="en-US" altLang="zh-CN" sz="1600" dirty="0" smtClean="0">
                <a:hlinkClick r:id="rId8"/>
              </a:rPr>
              <a:t>11.http</a:t>
            </a:r>
            <a:r>
              <a:rPr lang="en-US" altLang="zh-CN" sz="1600" dirty="0">
                <a:hlinkClick r:id="rId8"/>
              </a:rPr>
              <a:t>://exoskeletonreport.com/2015/10/otherlab-orthotics-a-fundamental-jump-in-technology/ Otherlab Orthotics – A Fundamental Jump in Technology]</a:t>
            </a:r>
          </a:p>
          <a:p>
            <a:r>
              <a:rPr lang="en-US" altLang="zh-CN" sz="1600" dirty="0" smtClean="0">
                <a:hlinkClick r:id="rId9"/>
              </a:rPr>
              <a:t>12.http</a:t>
            </a:r>
            <a:r>
              <a:rPr lang="en-US" altLang="zh-CN" sz="1600" dirty="0">
                <a:hlinkClick r:id="rId9"/>
              </a:rPr>
              <a:t>://exoskeletonreport.com/2015/09/reducing-the-cost-of-exoskeleton-devices/ Reducing The Cost Of Exoskeleton Devices]</a:t>
            </a:r>
            <a:endParaRPr lang="en-US" altLang="zh-CN" sz="1600" dirty="0">
              <a:hlinkClick r:id="rId6"/>
            </a:endParaRPr>
          </a:p>
        </p:txBody>
      </p:sp>
    </p:spTree>
    <p:extLst>
      <p:ext uri="{BB962C8B-B14F-4D97-AF65-F5344CB8AC3E}">
        <p14:creationId xmlns:p14="http://schemas.microsoft.com/office/powerpoint/2010/main" val="33378479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8339" y="893380"/>
            <a:ext cx="11029050" cy="7232751"/>
          </a:xfrm>
          <a:prstGeom prst="rect">
            <a:avLst/>
          </a:prstGeom>
        </p:spPr>
        <p:txBody>
          <a:bodyPr wrap="square">
            <a:spAutoFit/>
          </a:bodyPr>
          <a:lstStyle/>
          <a:p>
            <a:r>
              <a:rPr lang="en-US" altLang="zh-CN" sz="1600" dirty="0" smtClean="0">
                <a:hlinkClick r:id="rId2"/>
              </a:rPr>
              <a:t>13,http</a:t>
            </a:r>
            <a:r>
              <a:rPr lang="en-US" altLang="zh-CN" sz="1600" dirty="0">
                <a:hlinkClick r:id="rId2"/>
              </a:rPr>
              <a:t>://www.qixieke.com/html/article_content/201409/4695dd36a107451db0f55fc859478482.html </a:t>
            </a:r>
          </a:p>
          <a:p>
            <a:r>
              <a:rPr lang="en-US" altLang="zh-CN" sz="1600" dirty="0" smtClean="0"/>
              <a:t>14.</a:t>
            </a:r>
            <a:r>
              <a:rPr lang="zh-CN" altLang="mr-IN" sz="1600" dirty="0" smtClean="0"/>
              <a:t>科学家</a:t>
            </a:r>
            <a:r>
              <a:rPr lang="zh-CN" altLang="mr-IN" sz="1600" dirty="0"/>
              <a:t>研制出“动力外骨骼”轻型机器人</a:t>
            </a:r>
            <a:r>
              <a:rPr lang="mr-IN" altLang="zh-CN" sz="1600" dirty="0"/>
              <a:t>[EB/OL].[2015- 09-</a:t>
            </a:r>
            <a:r>
              <a:rPr lang="mr-IN" altLang="zh-CN" sz="1600" dirty="0" smtClean="0"/>
              <a:t>10].http</a:t>
            </a:r>
            <a:r>
              <a:rPr lang="zh-CN" altLang="mr-IN" sz="1600" dirty="0" smtClean="0"/>
              <a:t>：</a:t>
            </a:r>
            <a:r>
              <a:rPr lang="mr-IN" altLang="zh-CN" sz="1600" dirty="0" smtClean="0"/>
              <a:t>//</a:t>
            </a:r>
            <a:r>
              <a:rPr lang="mr-IN" altLang="zh-CN" sz="1600" dirty="0" smtClean="0">
                <a:hlinkClick r:id="rId3"/>
              </a:rPr>
              <a:t>www.zwbk.org</a:t>
            </a:r>
            <a:r>
              <a:rPr lang="mr-IN" altLang="zh-CN" sz="1600" dirty="0">
                <a:hlinkClick r:id="rId3"/>
              </a:rPr>
              <a:t>/MyLemmaShow.aspx?lid=289563 </a:t>
            </a:r>
          </a:p>
          <a:p>
            <a:r>
              <a:rPr lang="en-US" altLang="zh-CN" sz="1600" dirty="0" smtClean="0"/>
              <a:t>15.</a:t>
            </a:r>
            <a:r>
              <a:rPr lang="zh-CN" altLang="en-US" sz="1600" dirty="0" smtClean="0"/>
              <a:t>张</a:t>
            </a:r>
            <a:r>
              <a:rPr lang="zh-CN" altLang="en-US" sz="1600" dirty="0"/>
              <a:t>君</a:t>
            </a:r>
            <a:r>
              <a:rPr lang="en-US" altLang="zh-CN" sz="1600" dirty="0"/>
              <a:t>, “</a:t>
            </a:r>
            <a:r>
              <a:rPr lang="zh-CN" altLang="en-US" sz="1600" dirty="0"/>
              <a:t>外骨骼”设计研究及液压伺服系统仿真</a:t>
            </a:r>
            <a:r>
              <a:rPr lang="en-US" altLang="zh-CN" sz="1600" dirty="0"/>
              <a:t>, 2009, </a:t>
            </a:r>
            <a:r>
              <a:rPr lang="zh-CN" altLang="en-US" sz="1600" dirty="0"/>
              <a:t>江西理工大学</a:t>
            </a:r>
            <a:r>
              <a:rPr lang="en-US" altLang="zh-CN" sz="1600" dirty="0"/>
              <a:t>. </a:t>
            </a:r>
            <a:r>
              <a:rPr lang="zh-CN" altLang="en-US" sz="1600" dirty="0"/>
              <a:t>第 </a:t>
            </a:r>
            <a:r>
              <a:rPr lang="en-US" altLang="zh-CN" sz="1600" dirty="0"/>
              <a:t>94</a:t>
            </a:r>
            <a:r>
              <a:rPr lang="zh-CN" altLang="en-US" sz="1600" dirty="0"/>
              <a:t>页</a:t>
            </a:r>
            <a:r>
              <a:rPr lang="en-US" altLang="zh-CN" sz="1600" dirty="0"/>
              <a:t>. </a:t>
            </a:r>
          </a:p>
          <a:p>
            <a:r>
              <a:rPr lang="en-US" altLang="zh-CN" sz="1600" dirty="0" smtClean="0"/>
              <a:t>16.</a:t>
            </a:r>
            <a:r>
              <a:rPr lang="zh-CN" altLang="en-US" sz="1600" dirty="0" smtClean="0"/>
              <a:t>李坦东</a:t>
            </a:r>
            <a:r>
              <a:rPr lang="zh-CN" altLang="en-US" sz="1600" dirty="0"/>
              <a:t>等</a:t>
            </a:r>
            <a:r>
              <a:rPr lang="en-US" altLang="zh-CN" sz="1600" dirty="0"/>
              <a:t>, </a:t>
            </a:r>
            <a:r>
              <a:rPr lang="zh-CN" altLang="en-US" sz="1600" dirty="0"/>
              <a:t>穿戴式外骨骼机器人的研究现状及趋势</a:t>
            </a:r>
            <a:r>
              <a:rPr lang="en-US" altLang="zh-CN" sz="1600" dirty="0"/>
              <a:t>. </a:t>
            </a:r>
            <a:r>
              <a:rPr lang="zh-CN" altLang="en-US" sz="1600" dirty="0"/>
              <a:t>医疗卫生装备</a:t>
            </a:r>
            <a:r>
              <a:rPr lang="en-US" altLang="zh-CN" sz="1600" dirty="0"/>
              <a:t>, 2016(09): </a:t>
            </a:r>
            <a:r>
              <a:rPr lang="zh-CN" altLang="en-US" sz="1600" dirty="0"/>
              <a:t>第</a:t>
            </a:r>
            <a:r>
              <a:rPr lang="en-US" altLang="zh-CN" sz="1600" dirty="0"/>
              <a:t>116-119</a:t>
            </a:r>
            <a:r>
              <a:rPr lang="zh-CN" altLang="en-US" sz="1600" dirty="0"/>
              <a:t>页</a:t>
            </a:r>
            <a:r>
              <a:rPr lang="en-US" altLang="zh-CN" sz="1600" dirty="0" smtClean="0"/>
              <a:t>.</a:t>
            </a:r>
          </a:p>
          <a:p>
            <a:r>
              <a:rPr lang="en-US" altLang="zh-CN" sz="1600" dirty="0" smtClean="0">
                <a:hlinkClick r:id="rId4"/>
              </a:rPr>
              <a:t>17.http</a:t>
            </a:r>
            <a:r>
              <a:rPr lang="en-US" altLang="zh-CN" sz="1600" dirty="0">
                <a:hlinkClick r:id="rId4"/>
              </a:rPr>
              <a:t>://www.chyxx.com/industry/201601/380382.</a:t>
            </a:r>
            <a:r>
              <a:rPr lang="en-US" altLang="zh-CN" sz="1600" dirty="0" smtClean="0">
                <a:hlinkClick r:id="rId4"/>
              </a:rPr>
              <a:t>html</a:t>
            </a:r>
            <a:endParaRPr lang="en-US" altLang="zh-CN" sz="1600" dirty="0" smtClean="0"/>
          </a:p>
          <a:p>
            <a:r>
              <a:rPr lang="en-US" altLang="zh-CN" sz="1600" dirty="0" smtClean="0"/>
              <a:t>18.</a:t>
            </a:r>
            <a:r>
              <a:rPr lang="zh-CN" altLang="en-US" sz="1600" dirty="0" smtClean="0"/>
              <a:t>杨</a:t>
            </a:r>
            <a:r>
              <a:rPr lang="zh-CN" altLang="en-US" sz="1600" dirty="0"/>
              <a:t>忍</a:t>
            </a:r>
            <a:r>
              <a:rPr lang="en-US" altLang="zh-CN" sz="1600" dirty="0"/>
              <a:t>, 7-DOF</a:t>
            </a:r>
            <a:r>
              <a:rPr lang="zh-CN" altLang="en-US" sz="1600" dirty="0"/>
              <a:t>下肢外骨骼机器人驱动系统的设计与仿真</a:t>
            </a:r>
            <a:r>
              <a:rPr lang="en-US" altLang="zh-CN" sz="1600" dirty="0"/>
              <a:t>, 2014, </a:t>
            </a:r>
            <a:r>
              <a:rPr lang="zh-CN" altLang="en-US" sz="1600" dirty="0"/>
              <a:t>厦门大学</a:t>
            </a:r>
            <a:r>
              <a:rPr lang="en-US" altLang="zh-CN" sz="1600" dirty="0"/>
              <a:t>. </a:t>
            </a:r>
            <a:r>
              <a:rPr lang="zh-CN" altLang="en-US" sz="1600" dirty="0"/>
              <a:t>第 </a:t>
            </a:r>
            <a:r>
              <a:rPr lang="en-US" altLang="zh-CN" sz="1600" dirty="0"/>
              <a:t>87</a:t>
            </a:r>
            <a:r>
              <a:rPr lang="zh-CN" altLang="en-US" sz="1600" dirty="0"/>
              <a:t>页</a:t>
            </a:r>
            <a:r>
              <a:rPr lang="en-US" altLang="zh-CN" sz="1600" dirty="0" smtClean="0"/>
              <a:t>.</a:t>
            </a:r>
          </a:p>
          <a:p>
            <a:r>
              <a:rPr lang="en-US" altLang="zh-CN" sz="1600" dirty="0" smtClean="0"/>
              <a:t>19.</a:t>
            </a:r>
            <a:r>
              <a:rPr lang="en-US" altLang="zh-CN" sz="1600" dirty="0"/>
              <a:t> KurtAmundson,JustinRaade,NathanHading,H.Kazerooni.HybridHydraulic-Electric Power Unit for Field and Service Robots[R].IEEE/RSJ International Conference on Intelligent Robots and Systems,2005:3453-</a:t>
            </a:r>
            <a:r>
              <a:rPr lang="en-US" altLang="zh-CN" sz="1600" dirty="0" smtClean="0"/>
              <a:t>3458</a:t>
            </a:r>
          </a:p>
          <a:p>
            <a:r>
              <a:rPr lang="en-US" altLang="zh-CN" sz="1600" dirty="0" smtClean="0"/>
              <a:t>20.</a:t>
            </a:r>
            <a:r>
              <a:rPr lang="en-US" altLang="zh-CN" sz="1600" dirty="0"/>
              <a:t> </a:t>
            </a:r>
            <a:r>
              <a:rPr lang="en-US" altLang="zh-CN" sz="1600" dirty="0" err="1"/>
              <a:t>H.Kazerooni,R.Steger.That</a:t>
            </a:r>
            <a:r>
              <a:rPr lang="en-US" altLang="zh-CN" sz="1600" dirty="0"/>
              <a:t> Which Does Not Stabilize, Will Only Make Us </a:t>
            </a:r>
            <a:r>
              <a:rPr lang="en-US" altLang="zh-CN" sz="1600" dirty="0" err="1"/>
              <a:t>Stronger.Springer</a:t>
            </a:r>
            <a:r>
              <a:rPr lang="en-US" altLang="zh-CN" sz="1600" dirty="0"/>
              <a:t> Tracts in Advanced Robotics,2007,28:373-</a:t>
            </a:r>
            <a:r>
              <a:rPr lang="en-US" altLang="zh-CN" sz="1600" dirty="0" smtClean="0"/>
              <a:t>395</a:t>
            </a:r>
          </a:p>
          <a:p>
            <a:r>
              <a:rPr lang="en-US" altLang="zh-CN" sz="1600" dirty="0" smtClean="0">
                <a:hlinkClick r:id="rId2"/>
              </a:rPr>
              <a:t>21.http</a:t>
            </a:r>
            <a:r>
              <a:rPr lang="en-US" altLang="zh-CN" sz="1600" dirty="0">
                <a:hlinkClick r:id="rId2"/>
              </a:rPr>
              <a:t>://www.qixieke.com/html/article_content/201409/4695dd36a107451db0f55fc859478482.</a:t>
            </a:r>
            <a:r>
              <a:rPr lang="en-US" altLang="zh-CN" sz="1600" dirty="0" smtClean="0">
                <a:hlinkClick r:id="rId2"/>
              </a:rPr>
              <a:t>html</a:t>
            </a:r>
            <a:endParaRPr lang="en-US" altLang="zh-CN" sz="1600" dirty="0" smtClean="0"/>
          </a:p>
          <a:p>
            <a:r>
              <a:rPr lang="en-US" altLang="zh-CN" sz="1600" dirty="0" smtClean="0"/>
              <a:t>22.</a:t>
            </a:r>
            <a:r>
              <a:rPr lang="zh-CN" altLang="zh-CN" sz="1600" dirty="0" smtClean="0"/>
              <a:t>明东</a:t>
            </a:r>
            <a:r>
              <a:rPr lang="zh-CN" altLang="zh-CN" sz="1600" dirty="0"/>
              <a:t>等</a:t>
            </a:r>
            <a:r>
              <a:rPr lang="en-US" altLang="zh-CN" sz="1600" dirty="0"/>
              <a:t>, </a:t>
            </a:r>
            <a:r>
              <a:rPr lang="zh-CN" altLang="zh-CN" sz="1600" dirty="0"/>
              <a:t>基于人机信息交互的助行外骨骼机器人技术进展</a:t>
            </a:r>
            <a:r>
              <a:rPr lang="en-US" altLang="zh-CN" sz="1600" dirty="0"/>
              <a:t>. </a:t>
            </a:r>
            <a:r>
              <a:rPr lang="zh-CN" altLang="zh-CN" sz="1600" dirty="0"/>
              <a:t>自动化学报</a:t>
            </a:r>
            <a:r>
              <a:rPr lang="en-US" altLang="zh-CN" sz="1600" dirty="0"/>
              <a:t>, 2017(07): </a:t>
            </a:r>
            <a:r>
              <a:rPr lang="zh-CN" altLang="zh-CN" sz="1600" dirty="0"/>
              <a:t>第</a:t>
            </a:r>
            <a:r>
              <a:rPr lang="en-US" altLang="zh-CN" sz="1600" dirty="0"/>
              <a:t>1089-1100</a:t>
            </a:r>
            <a:r>
              <a:rPr lang="zh-CN" altLang="zh-CN" sz="1600" dirty="0"/>
              <a:t>页</a:t>
            </a:r>
            <a:r>
              <a:rPr lang="en-US" altLang="zh-CN" sz="1600" dirty="0" smtClean="0"/>
              <a:t>.</a:t>
            </a:r>
          </a:p>
          <a:p>
            <a:r>
              <a:rPr lang="en-US" altLang="zh-CN" sz="1600" dirty="0" smtClean="0"/>
              <a:t>23.</a:t>
            </a:r>
            <a:r>
              <a:rPr lang="en-US" altLang="zh-CN" sz="1600" dirty="0" smtClean="0">
                <a:hlinkClick r:id="rId5"/>
              </a:rPr>
              <a:t>http</a:t>
            </a:r>
            <a:r>
              <a:rPr lang="en-US" altLang="zh-CN" sz="1600" dirty="0">
                <a:hlinkClick r:id="rId5"/>
              </a:rPr>
              <a:t>://www.sh.chinanews.com/kjws/2016-12-02/15406.shtml </a:t>
            </a:r>
            <a:endParaRPr lang="en-US" altLang="zh-CN" sz="1600" dirty="0" smtClean="0"/>
          </a:p>
          <a:p>
            <a:r>
              <a:rPr lang="en-US" altLang="zh-CN" sz="1600" dirty="0" smtClean="0">
                <a:hlinkClick r:id="rId6"/>
              </a:rPr>
              <a:t>24.http</a:t>
            </a:r>
            <a:r>
              <a:rPr lang="en-US" altLang="zh-CN" sz="1600" dirty="0">
                <a:hlinkClick r:id="rId6"/>
              </a:rPr>
              <a:t>://news.online.sh.cn/news/gb/content/2017-03/17/content_8314582.htm </a:t>
            </a:r>
            <a:endParaRPr lang="en-US" altLang="zh-CN" sz="1600" dirty="0" smtClean="0"/>
          </a:p>
          <a:p>
            <a:r>
              <a:rPr lang="en-US" altLang="zh-CN" sz="1600" dirty="0" smtClean="0">
                <a:hlinkClick r:id="rId4"/>
              </a:rPr>
              <a:t>25.http</a:t>
            </a:r>
            <a:r>
              <a:rPr lang="en-US" altLang="zh-CN" sz="1600" dirty="0">
                <a:hlinkClick r:id="rId4"/>
              </a:rPr>
              <a:t>://www.chyxx.com/industry/201601/380382.html  </a:t>
            </a:r>
            <a:endParaRPr lang="en-US" altLang="zh-CN" sz="1600" dirty="0" smtClean="0"/>
          </a:p>
          <a:p>
            <a:r>
              <a:rPr lang="en-US" altLang="zh-CN" sz="1600" dirty="0" smtClean="0">
                <a:hlinkClick r:id="rId7"/>
              </a:rPr>
              <a:t>26.http</a:t>
            </a:r>
            <a:r>
              <a:rPr lang="en-US" altLang="zh-CN" sz="1600" dirty="0">
                <a:hlinkClick r:id="rId7"/>
              </a:rPr>
              <a:t>://www.chyxx.com/industry/201508/338921.html </a:t>
            </a:r>
            <a:endParaRPr lang="en-US" altLang="zh-CN" sz="1600" dirty="0" smtClean="0"/>
          </a:p>
          <a:p>
            <a:r>
              <a:rPr lang="en-US" altLang="zh-CN" sz="1600" dirty="0" smtClean="0">
                <a:hlinkClick r:id="rId8"/>
              </a:rPr>
              <a:t>27.http</a:t>
            </a:r>
            <a:r>
              <a:rPr lang="en-US" altLang="zh-CN" sz="1600" dirty="0">
                <a:hlinkClick r:id="rId8"/>
              </a:rPr>
              <a:t>://archive.roboticschina.com/www.roboticschina.com/ART_8800697829_500003_NT_5502ada3_4.HTM  </a:t>
            </a:r>
          </a:p>
          <a:p>
            <a:r>
              <a:rPr lang="en-US" altLang="zh-CN" sz="1600" dirty="0" smtClean="0">
                <a:hlinkClick r:id="rId4"/>
              </a:rPr>
              <a:t>28.http</a:t>
            </a:r>
            <a:r>
              <a:rPr lang="en-US" altLang="zh-CN" sz="1600" dirty="0">
                <a:hlinkClick r:id="rId4"/>
              </a:rPr>
              <a:t>://www.chyxx.com/industry/201601/380382.html  </a:t>
            </a:r>
            <a:r>
              <a:rPr lang="en-US" altLang="zh-CN" sz="1600" dirty="0">
                <a:hlinkClick r:id="rId9"/>
              </a:rPr>
              <a:t>http://www.jqr5.com/news/hynews/3258.</a:t>
            </a:r>
            <a:r>
              <a:rPr lang="en-US" altLang="zh-CN" sz="1600" dirty="0" smtClean="0">
                <a:hlinkClick r:id="rId9"/>
              </a:rPr>
              <a:t>html</a:t>
            </a:r>
            <a:endParaRPr lang="en-US" altLang="zh-CN" sz="1600" dirty="0" smtClean="0"/>
          </a:p>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smtClean="0"/>
          </a:p>
          <a:p>
            <a:endParaRPr lang="en-US" altLang="zh-CN" sz="1600" dirty="0"/>
          </a:p>
          <a:p>
            <a:endParaRPr lang="en-US" altLang="zh-CN" sz="1600" dirty="0"/>
          </a:p>
          <a:p>
            <a:endParaRPr lang="zh-CN" altLang="zh-CN" sz="1600" dirty="0"/>
          </a:p>
          <a:p>
            <a:r>
              <a:rPr lang="en-US" altLang="zh-CN" sz="1600" dirty="0"/>
              <a:t> </a:t>
            </a:r>
            <a:endParaRPr lang="zh-CN" altLang="zh-CN" sz="1600" dirty="0"/>
          </a:p>
          <a:p>
            <a:endParaRPr lang="zh-CN" altLang="en-US" sz="1600" dirty="0"/>
          </a:p>
        </p:txBody>
      </p:sp>
      <p:sp>
        <p:nvSpPr>
          <p:cNvPr id="3" name="矩形 2"/>
          <p:cNvSpPr/>
          <p:nvPr/>
        </p:nvSpPr>
        <p:spPr>
          <a:xfrm>
            <a:off x="563356" y="5561929"/>
            <a:ext cx="9678889" cy="830997"/>
          </a:xfrm>
          <a:prstGeom prst="rect">
            <a:avLst/>
          </a:prstGeom>
        </p:spPr>
        <p:txBody>
          <a:bodyPr wrap="square">
            <a:spAutoFit/>
          </a:bodyPr>
          <a:lstStyle/>
          <a:p>
            <a:r>
              <a:rPr lang="en-US" altLang="zh-CN" sz="1600" dirty="0" smtClean="0"/>
              <a:t>29.Bionic </a:t>
            </a:r>
            <a:r>
              <a:rPr lang="en-US" altLang="zh-CN" sz="1600" dirty="0"/>
              <a:t>Humans: Exoskeleton Technology Is Redefining Limits</a:t>
            </a:r>
          </a:p>
          <a:p>
            <a:r>
              <a:rPr lang="en-US" altLang="zh-CN" sz="1600" dirty="0" smtClean="0"/>
              <a:t>30.Differentiating </a:t>
            </a:r>
            <a:r>
              <a:rPr lang="en-US" altLang="zh-CN" sz="1600" dirty="0"/>
              <a:t>Ability in Users of the </a:t>
            </a:r>
            <a:r>
              <a:rPr lang="en-US" altLang="zh-CN" sz="1600" dirty="0" err="1"/>
              <a:t>ReWalkTM</a:t>
            </a:r>
            <a:r>
              <a:rPr lang="en-US" altLang="zh-CN" sz="1600" dirty="0"/>
              <a:t> Powered Exoskeleton </a:t>
            </a:r>
          </a:p>
          <a:p>
            <a:endParaRPr lang="zh-CN" altLang="en-US" sz="1600" dirty="0"/>
          </a:p>
        </p:txBody>
      </p:sp>
    </p:spTree>
    <p:extLst>
      <p:ext uri="{BB962C8B-B14F-4D97-AF65-F5344CB8AC3E}">
        <p14:creationId xmlns:p14="http://schemas.microsoft.com/office/powerpoint/2010/main" val="20884053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95" y="394000"/>
            <a:ext cx="11247957" cy="603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649039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2422" y="215400"/>
            <a:ext cx="11701848" cy="7268978"/>
          </a:xfrm>
          <a:prstGeom prst="rect">
            <a:avLst/>
          </a:prstGeom>
        </p:spPr>
        <p:txBody>
          <a:bodyPr wrap="square">
            <a:spAutoFit/>
          </a:bodyPr>
          <a:lstStyle/>
          <a:p>
            <a:pPr algn="ctr">
              <a:lnSpc>
                <a:spcPct val="173000"/>
              </a:lnSpc>
              <a:spcBef>
                <a:spcPts val="1300"/>
              </a:spcBef>
              <a:spcAft>
                <a:spcPts val="1300"/>
              </a:spcAft>
            </a:pPr>
            <a:r>
              <a:rPr lang="zh-CN" altLang="zh-CN" sz="2400" b="1" kern="100" dirty="0">
                <a:latin typeface="Times New Roman" panose="02020603050405020304" pitchFamily="18" charset="0"/>
                <a:ea typeface="黑体" panose="02010609060101010101" pitchFamily="49" charset="-122"/>
              </a:rPr>
              <a:t>机械外骨骼行业报告特点</a:t>
            </a:r>
            <a:endParaRPr lang="zh-CN" altLang="zh-CN" sz="2400" b="1" kern="100" dirty="0">
              <a:latin typeface="Times New Roman" panose="02020603050405020304" pitchFamily="18" charset="0"/>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机械外骨骼行业环境：我们的环境分析主要包括国外相关行业发展现状和趋势、行业相关政策法规整理以及国内宏观经济发展现状等。</a:t>
            </a:r>
            <a:endParaRPr lang="zh-CN" altLang="zh-CN" sz="1400" kern="100" dirty="0">
              <a:latin typeface="Times New Roman" panose="02020603050405020304" pitchFamily="18" charset="0"/>
              <a:ea typeface="宋体" panose="02010600030101010101" pitchFamily="2" charset="-122"/>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机械外骨骼行业结构：我们行业结构分析主要包括产品市场消费需求结构、行业投资主体性质结构以及行业生产主体结构等等。</a:t>
            </a:r>
            <a:endParaRPr lang="zh-CN" altLang="zh-CN" sz="1400" kern="100" dirty="0">
              <a:latin typeface="Times New Roman" panose="02020603050405020304" pitchFamily="18" charset="0"/>
              <a:ea typeface="宋体" panose="02010600030101010101" pitchFamily="2" charset="-122"/>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机械外骨骼行业市场：我们的行业市场分析对行业产品整个供求状态以数据或文字方式表述、对行业市场现状呈现的特点进行概述，并对行业市场未来发展趋势进行科学预测。</a:t>
            </a:r>
            <a:endParaRPr lang="zh-CN" altLang="zh-CN" sz="1400" kern="100" dirty="0">
              <a:latin typeface="Times New Roman" panose="02020603050405020304" pitchFamily="18" charset="0"/>
              <a:ea typeface="宋体" panose="02010600030101010101" pitchFamily="2" charset="-122"/>
            </a:endParaRPr>
          </a:p>
          <a:p>
            <a:pPr indent="30480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机械外骨骼行业企业：我们的行业企业分析主要包括行业企业发展历程、企业组织结构、企业相关财务数据和指标、企业竞争优劣势分析等。</a:t>
            </a:r>
            <a:endParaRPr lang="zh-CN" altLang="zh-CN" sz="1400" kern="100" dirty="0">
              <a:latin typeface="Times New Roman" panose="02020603050405020304" pitchFamily="18" charset="0"/>
              <a:ea typeface="宋体" panose="02010600030101010101" pitchFamily="2" charset="-122"/>
            </a:endParaRPr>
          </a:p>
          <a:p>
            <a:pPr indent="361950">
              <a:lnSpc>
                <a:spcPct val="150000"/>
              </a:lnSpc>
            </a:pPr>
            <a:r>
              <a:rPr lang="zh-CN" altLang="zh-CN" kern="0" dirty="0">
                <a:latin typeface="Arial" panose="020B0604020202020204" pitchFamily="34" charset="0"/>
                <a:ea typeface="宋体" panose="02010600030101010101" pitchFamily="2" charset="-122"/>
                <a:cs typeface="宋体" panose="02010600030101010101" pitchFamily="2" charset="-122"/>
              </a:rPr>
              <a:t>机械外骨骼行业成长性：我们的行业成长性分析主要包括行业所属生命周期的位置，行业投资增长性，行业近几年发展速度情况以及未来市场增长速度等。</a:t>
            </a:r>
            <a:endParaRPr lang="zh-CN" altLang="zh-CN" sz="1400" kern="100" dirty="0">
              <a:latin typeface="Times New Roman" panose="02020603050405020304" pitchFamily="18" charset="0"/>
              <a:ea typeface="宋体" panose="02010600030101010101" pitchFamily="2" charset="-122"/>
            </a:endParaRPr>
          </a:p>
          <a:p>
            <a:pPr indent="361950">
              <a:lnSpc>
                <a:spcPct val="150000"/>
              </a:lnSpc>
            </a:pPr>
            <a:r>
              <a:rPr lang="zh-CN" altLang="zh-CN" kern="0" dirty="0" smtClean="0">
                <a:latin typeface="Arial" panose="020B0604020202020204" pitchFamily="34" charset="0"/>
                <a:ea typeface="宋体" panose="02010600030101010101" pitchFamily="2" charset="-122"/>
                <a:cs typeface="宋体" panose="02010600030101010101" pitchFamily="2" charset="-122"/>
              </a:rPr>
              <a:t>在</a:t>
            </a:r>
            <a:r>
              <a:rPr lang="zh-CN" altLang="zh-CN" kern="0" dirty="0">
                <a:latin typeface="Arial" panose="020B0604020202020204" pitchFamily="34" charset="0"/>
                <a:ea typeface="宋体" panose="02010600030101010101" pitchFamily="2" charset="-122"/>
                <a:cs typeface="宋体" panose="02010600030101010101" pitchFamily="2" charset="-122"/>
              </a:rPr>
              <a:t>研究内容上突出全方位特色</a:t>
            </a:r>
            <a:r>
              <a:rPr lang="zh-CN" altLang="zh-CN" kern="0" dirty="0" smtClean="0">
                <a:latin typeface="Arial" panose="020B0604020202020204" pitchFamily="34" charset="0"/>
                <a:ea typeface="宋体" panose="02010600030101010101" pitchFamily="2" charset="-122"/>
                <a:cs typeface="宋体" panose="02010600030101010101" pitchFamily="2" charset="-122"/>
              </a:rPr>
              <a:t>，以最新</a:t>
            </a:r>
            <a:r>
              <a:rPr lang="zh-CN" altLang="zh-CN" kern="0" dirty="0">
                <a:latin typeface="Arial" panose="020B0604020202020204" pitchFamily="34" charset="0"/>
                <a:ea typeface="宋体" panose="02010600030101010101" pitchFamily="2" charset="-122"/>
                <a:cs typeface="宋体" panose="02010600030101010101" pitchFamily="2" charset="-122"/>
              </a:rPr>
              <a:t>数据的实证描述为基础</a:t>
            </a:r>
            <a:r>
              <a:rPr lang="zh-CN" altLang="zh-CN" kern="0" dirty="0" smtClean="0">
                <a:latin typeface="Arial" panose="020B0604020202020204" pitchFamily="34" charset="0"/>
                <a:ea typeface="宋体" panose="02010600030101010101" pitchFamily="2" charset="-122"/>
                <a:cs typeface="宋体" panose="02010600030101010101" pitchFamily="2" charset="-122"/>
              </a:rPr>
              <a:t>，分析</a:t>
            </a:r>
            <a:r>
              <a:rPr lang="zh-CN" altLang="zh-CN" kern="0" dirty="0">
                <a:latin typeface="Arial" panose="020B0604020202020204" pitchFamily="34" charset="0"/>
                <a:ea typeface="宋体" panose="02010600030101010101" pitchFamily="2" charset="-122"/>
                <a:cs typeface="宋体" panose="02010600030101010101" pitchFamily="2" charset="-122"/>
              </a:rPr>
              <a:t>各行业的市场供求、进出口形势、投资状况、发展趋势和政策取向以及主要企业的运营状况，提出富有见地的判断和投资建议；在形式上，报告以丰富的数据和图表为主，突出文章的可读性和可视性，避免套话和空话。报告附加了与行业相关的数据、政策法规目录、主要企业信息及行业的大事记等，为投资者和业界人士提供了一幅生动的行业全景图。</a:t>
            </a:r>
            <a:endParaRPr lang="zh-CN" altLang="zh-CN" sz="1400" kern="100" dirty="0">
              <a:latin typeface="Times New Roman" panose="02020603050405020304" pitchFamily="18" charset="0"/>
              <a:ea typeface="宋体" panose="02010600030101010101" pitchFamily="2" charset="-122"/>
            </a:endParaRPr>
          </a:p>
          <a:p>
            <a:r>
              <a:rPr lang="zh-CN" altLang="zh-CN" dirty="0">
                <a:ea typeface="Arial" panose="020B0604020202020204" pitchFamily="34" charset="0"/>
                <a:cs typeface="宋体" panose="02010600030101010101" pitchFamily="2" charset="-122"/>
              </a:rPr>
              <a:t/>
            </a:r>
            <a:br>
              <a:rPr lang="zh-CN" altLang="zh-CN" dirty="0">
                <a:ea typeface="Arial" panose="020B0604020202020204" pitchFamily="34" charset="0"/>
                <a:cs typeface="宋体" panose="02010600030101010101" pitchFamily="2" charset="-122"/>
              </a:rPr>
            </a:br>
            <a:endParaRPr lang="zh-CN" altLang="en-US" dirty="0"/>
          </a:p>
        </p:txBody>
      </p:sp>
    </p:spTree>
    <p:extLst>
      <p:ext uri="{BB962C8B-B14F-4D97-AF65-F5344CB8AC3E}">
        <p14:creationId xmlns:p14="http://schemas.microsoft.com/office/powerpoint/2010/main" val="14636560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354285" y="1733245"/>
            <a:ext cx="3483429" cy="707886"/>
          </a:xfrm>
          <a:prstGeom prst="rect">
            <a:avLst/>
          </a:prstGeom>
          <a:noFill/>
        </p:spPr>
        <p:txBody>
          <a:bodyPr wrap="square" rtlCol="0">
            <a:spAutoFit/>
          </a:bodyPr>
          <a:lstStyle/>
          <a:p>
            <a:pPr algn="ctr"/>
            <a:r>
              <a:rPr lang="zh-CN" altLang="en-US" sz="4000" dirty="0">
                <a:latin typeface="方正兰亭黑简体" panose="02000000000000000000" pitchFamily="2" charset="-122"/>
                <a:ea typeface="方正兰亭黑简体" panose="02000000000000000000" pitchFamily="2" charset="-122"/>
              </a:rPr>
              <a:t>谢谢聆听</a:t>
            </a:r>
          </a:p>
        </p:txBody>
      </p:sp>
      <p:cxnSp>
        <p:nvCxnSpPr>
          <p:cNvPr id="9" name="直接连接符 8"/>
          <p:cNvCxnSpPr/>
          <p:nvPr/>
        </p:nvCxnSpPr>
        <p:spPr>
          <a:xfrm>
            <a:off x="2685143" y="2087188"/>
            <a:ext cx="1524000" cy="0"/>
          </a:xfrm>
          <a:prstGeom prst="line">
            <a:avLst/>
          </a:prstGeom>
          <a:ln w="28575">
            <a:solidFill>
              <a:schemeClr val="tx1">
                <a:lumMod val="85000"/>
                <a:lumOff val="15000"/>
              </a:schemeClr>
            </a:solidFill>
            <a:tailEnd type="ova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7968378" y="2087188"/>
            <a:ext cx="1524000" cy="0"/>
          </a:xfrm>
          <a:prstGeom prst="line">
            <a:avLst/>
          </a:prstGeom>
          <a:ln w="28575">
            <a:solidFill>
              <a:schemeClr val="tx1">
                <a:lumMod val="85000"/>
                <a:lumOff val="15000"/>
              </a:schemeClr>
            </a:solidFill>
            <a:headEnd type="oval"/>
            <a:tailEnd type="none"/>
          </a:ln>
        </p:spPr>
        <p:style>
          <a:lnRef idx="1">
            <a:schemeClr val="dk1"/>
          </a:lnRef>
          <a:fillRef idx="0">
            <a:schemeClr val="dk1"/>
          </a:fillRef>
          <a:effectRef idx="0">
            <a:schemeClr val="dk1"/>
          </a:effectRef>
          <a:fontRef idx="minor">
            <a:schemeClr val="tx1"/>
          </a:fontRef>
        </p:style>
      </p:cxn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6520" t="106" r="6577" b="28166"/>
          <a:stretch/>
        </p:blipFill>
        <p:spPr>
          <a:xfrm rot="16578016">
            <a:off x="4890654" y="1338925"/>
            <a:ext cx="5313281" cy="9618322"/>
          </a:xfrm>
          <a:prstGeom prst="rect">
            <a:avLst/>
          </a:prstGeom>
        </p:spPr>
      </p:pic>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59146" t="32971" r="6577" b="40923"/>
          <a:stretch/>
        </p:blipFill>
        <p:spPr>
          <a:xfrm rot="19653031">
            <a:off x="-274316" y="4397759"/>
            <a:ext cx="3883014" cy="3500654"/>
          </a:xfrm>
          <a:prstGeom prst="rect">
            <a:avLst/>
          </a:prstGeom>
        </p:spPr>
      </p:pic>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38405" t="30018" r="16631" b="42617"/>
          <a:stretch/>
        </p:blipFill>
        <p:spPr>
          <a:xfrm rot="17806229">
            <a:off x="2296814" y="5767747"/>
            <a:ext cx="5093710" cy="3669476"/>
          </a:xfrm>
          <a:prstGeom prst="rect">
            <a:avLst/>
          </a:prstGeom>
        </p:spPr>
      </p:pic>
    </p:spTree>
    <p:extLst>
      <p:ext uri="{BB962C8B-B14F-4D97-AF65-F5344CB8AC3E}">
        <p14:creationId xmlns:p14="http://schemas.microsoft.com/office/powerpoint/2010/main" val="27462901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73645"/>
          <a:stretch/>
        </p:blipFill>
        <p:spPr>
          <a:xfrm>
            <a:off x="-15158" y="5660571"/>
            <a:ext cx="12207158" cy="2394857"/>
          </a:xfrm>
          <a:prstGeom prst="rect">
            <a:avLst/>
          </a:prstGeom>
        </p:spPr>
      </p:pic>
      <p:pic>
        <p:nvPicPr>
          <p:cNvPr id="3" name="图片 2"/>
          <p:cNvPicPr>
            <a:picLocks noChangeAspect="1"/>
          </p:cNvPicPr>
          <p:nvPr/>
        </p:nvPicPr>
        <p:blipFill>
          <a:blip r:embed="rId5" cstate="print">
            <a:biLevel thresh="75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4166275" y="723334"/>
            <a:ext cx="3699028" cy="3414488"/>
          </a:xfrm>
          <a:prstGeom prst="rect">
            <a:avLst/>
          </a:prstGeom>
        </p:spPr>
      </p:pic>
      <p:sp>
        <p:nvSpPr>
          <p:cNvPr id="5" name="矩形 4"/>
          <p:cNvSpPr/>
          <p:nvPr/>
        </p:nvSpPr>
        <p:spPr>
          <a:xfrm>
            <a:off x="5100844" y="2081281"/>
            <a:ext cx="1826141" cy="584776"/>
          </a:xfrm>
          <a:prstGeom prst="rect">
            <a:avLst/>
          </a:prstGeom>
        </p:spPr>
        <p:txBody>
          <a:bodyPr wrap="none">
            <a:spAutoFit/>
          </a:bodyPr>
          <a:lstStyle/>
          <a:p>
            <a:r>
              <a:rPr lang="zh-CN" altLang="en-US" sz="3200" dirty="0">
                <a:latin typeface="方正兰亭黑简体" panose="02000000000000000000" pitchFamily="2" charset="-122"/>
                <a:ea typeface="方正兰亭黑简体" panose="02000000000000000000" pitchFamily="2" charset="-122"/>
              </a:rPr>
              <a:t>产业</a:t>
            </a:r>
            <a:r>
              <a:rPr lang="zh-CN" altLang="en-US" sz="3200" dirty="0" smtClean="0">
                <a:latin typeface="方正兰亭黑简体" panose="02000000000000000000" pitchFamily="2" charset="-122"/>
                <a:ea typeface="方正兰亭黑简体" panose="02000000000000000000" pitchFamily="2" charset="-122"/>
              </a:rPr>
              <a:t>概况</a:t>
            </a:r>
            <a:endParaRPr lang="zh-CN" altLang="en-US" sz="320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9615734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3630" y="4106192"/>
            <a:ext cx="6910754" cy="2463727"/>
          </a:xfrm>
          <a:prstGeom prst="rect">
            <a:avLst/>
          </a:prstGeom>
        </p:spPr>
      </p:pic>
      <p:sp>
        <p:nvSpPr>
          <p:cNvPr id="18" name="文本框 17"/>
          <p:cNvSpPr txBox="1"/>
          <p:nvPr/>
        </p:nvSpPr>
        <p:spPr>
          <a:xfrm>
            <a:off x="4423752" y="1107465"/>
            <a:ext cx="3965607" cy="2077492"/>
          </a:xfrm>
          <a:prstGeom prst="rect">
            <a:avLst/>
          </a:prstGeom>
          <a:noFill/>
        </p:spPr>
        <p:txBody>
          <a:bodyPr wrap="square" rtlCol="0">
            <a:spAutoFit/>
          </a:bodyPr>
          <a:lstStyle/>
          <a:p>
            <a:pPr>
              <a:lnSpc>
                <a:spcPct val="120000"/>
              </a:lnSpc>
            </a:pPr>
            <a:r>
              <a:rPr lang="zh-CN" altLang="en-US" dirty="0">
                <a:latin typeface="微软雅黑"/>
                <a:ea typeface="微软雅黑"/>
                <a:cs typeface="微软雅黑"/>
              </a:rPr>
              <a:t>在</a:t>
            </a:r>
            <a:r>
              <a:rPr lang="en-US" altLang="zh-CN" dirty="0">
                <a:latin typeface="微软雅黑"/>
                <a:ea typeface="微软雅黑"/>
                <a:cs typeface="微软雅黑"/>
              </a:rPr>
              <a:t>1980s</a:t>
            </a:r>
            <a:r>
              <a:rPr lang="zh-CN" altLang="en-US" dirty="0">
                <a:latin typeface="微软雅黑"/>
                <a:ea typeface="微软雅黑"/>
                <a:cs typeface="微软雅黑"/>
              </a:rPr>
              <a:t>中期</a:t>
            </a:r>
            <a:r>
              <a:rPr lang="en-US" altLang="zh-CN" dirty="0">
                <a:latin typeface="微软雅黑"/>
                <a:ea typeface="微软雅黑"/>
                <a:cs typeface="微软雅黑"/>
              </a:rPr>
              <a:t>,Pitman</a:t>
            </a:r>
            <a:r>
              <a:rPr lang="zh-CN" altLang="en-US" dirty="0">
                <a:latin typeface="微软雅黑"/>
                <a:ea typeface="微软雅黑"/>
                <a:cs typeface="微软雅黑"/>
              </a:rPr>
              <a:t>，由洛斯阿拉莫斯国家实验室的工程师的项目（ </a:t>
            </a:r>
            <a:r>
              <a:rPr lang="en-US" altLang="zh-CN" dirty="0">
                <a:latin typeface="微软雅黑"/>
                <a:ea typeface="微软雅黑"/>
                <a:cs typeface="微软雅黑"/>
              </a:rPr>
              <a:t>Los Alamos National Laboratory</a:t>
            </a:r>
            <a:r>
              <a:rPr lang="zh-CN" altLang="en-US" dirty="0">
                <a:latin typeface="微软雅黑"/>
                <a:ea typeface="微软雅黑"/>
                <a:cs typeface="微软雅黑"/>
              </a:rPr>
              <a:t>）产出，这是一种增强力量的套装，它从头盔中的脑部扫描传感器接收运动信号。（操控器）之后也不了了之。</a:t>
            </a:r>
          </a:p>
        </p:txBody>
      </p:sp>
      <p:grpSp>
        <p:nvGrpSpPr>
          <p:cNvPr id="7" name="组合 6"/>
          <p:cNvGrpSpPr/>
          <p:nvPr/>
        </p:nvGrpSpPr>
        <p:grpSpPr>
          <a:xfrm>
            <a:off x="623455" y="-14335"/>
            <a:ext cx="382003" cy="1323439"/>
            <a:chOff x="623455" y="-14335"/>
            <a:chExt cx="382003" cy="1323439"/>
          </a:xfrm>
        </p:grpSpPr>
        <p:cxnSp>
          <p:nvCxnSpPr>
            <p:cNvPr id="4" name="直接连接符 3"/>
            <p:cNvCxnSpPr/>
            <p:nvPr/>
          </p:nvCxnSpPr>
          <p:spPr>
            <a:xfrm flipH="1">
              <a:off x="623455" y="-14335"/>
              <a:ext cx="1" cy="1232844"/>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51163" y="-14335"/>
              <a:ext cx="354295" cy="1323439"/>
            </a:xfrm>
            <a:prstGeom prst="rect">
              <a:avLst/>
            </a:prstGeom>
            <a:noFill/>
          </p:spPr>
          <p:txBody>
            <a:bodyPr wrap="square" rtlCol="0">
              <a:spAutoFit/>
            </a:bodyPr>
            <a:lstStyle/>
            <a:p>
              <a:r>
                <a:rPr lang="zh-CN" altLang="en-US" sz="2000" dirty="0" smtClean="0">
                  <a:solidFill>
                    <a:schemeClr val="tx1">
                      <a:lumMod val="65000"/>
                      <a:lumOff val="35000"/>
                    </a:schemeClr>
                  </a:solidFill>
                  <a:latin typeface="方正兰亭黑简体" panose="02000000000000000000" pitchFamily="2" charset="-122"/>
                  <a:ea typeface="方正兰亭黑简体" panose="02000000000000000000" pitchFamily="2" charset="-122"/>
                </a:rPr>
                <a:t>历史沿革</a:t>
              </a:r>
              <a:endParaRPr lang="zh-CN" altLang="en-US" sz="2000" dirty="0">
                <a:solidFill>
                  <a:schemeClr val="tx1">
                    <a:lumMod val="65000"/>
                    <a:lumOff val="35000"/>
                  </a:schemeClr>
                </a:solidFill>
                <a:latin typeface="方正兰亭黑简体" panose="02000000000000000000" pitchFamily="2" charset="-122"/>
                <a:ea typeface="方正兰亭黑简体" panose="02000000000000000000" pitchFamily="2" charset="-122"/>
              </a:endParaRPr>
            </a:p>
          </p:txBody>
        </p:sp>
      </p:grpSp>
      <p:sp>
        <p:nvSpPr>
          <p:cNvPr id="2" name="矩形 1"/>
          <p:cNvSpPr/>
          <p:nvPr/>
        </p:nvSpPr>
        <p:spPr>
          <a:xfrm>
            <a:off x="269875" y="2146211"/>
            <a:ext cx="2889250" cy="2585323"/>
          </a:xfrm>
          <a:prstGeom prst="rect">
            <a:avLst/>
          </a:prstGeom>
        </p:spPr>
        <p:txBody>
          <a:bodyPr wrap="square">
            <a:spAutoFit/>
          </a:bodyPr>
          <a:lstStyle/>
          <a:p>
            <a:r>
              <a:rPr lang="en-US" altLang="zh-TW" dirty="0">
                <a:latin typeface="微软雅黑"/>
                <a:ea typeface="微软雅黑"/>
                <a:cs typeface="微软雅黑"/>
              </a:rPr>
              <a:t>1965</a:t>
            </a:r>
            <a:r>
              <a:rPr lang="zh-TW" altLang="en-US" dirty="0">
                <a:latin typeface="微软雅黑"/>
                <a:ea typeface="微软雅黑"/>
                <a:cs typeface="微软雅黑"/>
              </a:rPr>
              <a:t>，由美国国防部资助，通用电气开发的原型</a:t>
            </a:r>
            <a:r>
              <a:rPr lang="en-US" altLang="zh-TW" dirty="0" err="1">
                <a:latin typeface="微软雅黑"/>
                <a:ea typeface="微软雅黑"/>
                <a:cs typeface="微软雅黑"/>
              </a:rPr>
              <a:t>Hardiman</a:t>
            </a:r>
            <a:r>
              <a:rPr lang="zh-TW" altLang="en-US" dirty="0">
                <a:latin typeface="微软雅黑"/>
                <a:ea typeface="微软雅黑"/>
                <a:cs typeface="微软雅黑"/>
              </a:rPr>
              <a:t>（</a:t>
            </a:r>
            <a:r>
              <a:rPr lang="en-US" altLang="zh-TW" dirty="0">
                <a:latin typeface="微软雅黑"/>
                <a:ea typeface="微软雅黑"/>
                <a:cs typeface="微软雅黑"/>
              </a:rPr>
              <a:t>Human Augmentation Research and Development Investigation</a:t>
            </a:r>
            <a:r>
              <a:rPr lang="zh-TW" altLang="en-US" dirty="0">
                <a:latin typeface="微软雅黑"/>
                <a:ea typeface="微软雅黑"/>
                <a:cs typeface="微软雅黑"/>
              </a:rPr>
              <a:t>，人类强化研究和发展调查），其目的是让穿戴者举起</a:t>
            </a:r>
            <a:r>
              <a:rPr lang="en-US" altLang="zh-TW" dirty="0">
                <a:latin typeface="微软雅黑"/>
                <a:ea typeface="微软雅黑"/>
                <a:cs typeface="微软雅黑"/>
              </a:rPr>
              <a:t>1500</a:t>
            </a:r>
            <a:r>
              <a:rPr lang="zh-TW" altLang="en-US" dirty="0">
                <a:latin typeface="微软雅黑"/>
                <a:ea typeface="微软雅黑"/>
                <a:cs typeface="微软雅黑"/>
              </a:rPr>
              <a:t>磅（</a:t>
            </a:r>
            <a:r>
              <a:rPr lang="en-US" altLang="zh-TW" dirty="0">
                <a:latin typeface="微软雅黑"/>
                <a:ea typeface="微软雅黑"/>
                <a:cs typeface="微软雅黑"/>
              </a:rPr>
              <a:t>682</a:t>
            </a:r>
            <a:r>
              <a:rPr lang="zh-TW" altLang="en-US" dirty="0">
                <a:latin typeface="微软雅黑"/>
                <a:ea typeface="微软雅黑"/>
                <a:cs typeface="微软雅黑"/>
              </a:rPr>
              <a:t>公斤）的重物。</a:t>
            </a:r>
            <a:endParaRPr lang="zh-CN" altLang="en-US" dirty="0">
              <a:latin typeface="微软雅黑"/>
              <a:ea typeface="微软雅黑"/>
              <a:cs typeface="微软雅黑"/>
            </a:endParaRPr>
          </a:p>
        </p:txBody>
      </p:sp>
      <p:sp>
        <p:nvSpPr>
          <p:cNvPr id="5" name="矩形 4"/>
          <p:cNvSpPr/>
          <p:nvPr/>
        </p:nvSpPr>
        <p:spPr>
          <a:xfrm>
            <a:off x="3254864" y="3438872"/>
            <a:ext cx="3429000" cy="1477328"/>
          </a:xfrm>
          <a:prstGeom prst="rect">
            <a:avLst/>
          </a:prstGeom>
        </p:spPr>
        <p:txBody>
          <a:bodyPr wrap="square">
            <a:spAutoFit/>
          </a:bodyPr>
          <a:lstStyle/>
          <a:p>
            <a:r>
              <a:rPr lang="en-US" altLang="zh-CN" dirty="0"/>
              <a:t>1970</a:t>
            </a:r>
            <a:r>
              <a:rPr lang="zh-CN" altLang="en-US" dirty="0"/>
              <a:t>，</a:t>
            </a:r>
            <a:r>
              <a:rPr lang="en-US" altLang="zh-CN" dirty="0" err="1"/>
              <a:t>Hardiman</a:t>
            </a:r>
            <a:r>
              <a:rPr lang="zh-CN" altLang="en-US" dirty="0"/>
              <a:t>被设计的只有一个胳膊，虽然仍可以举起</a:t>
            </a:r>
            <a:r>
              <a:rPr lang="en-US" altLang="zh-CN" dirty="0"/>
              <a:t>750</a:t>
            </a:r>
            <a:r>
              <a:rPr lang="zh-CN" altLang="en-US" dirty="0"/>
              <a:t>磅（</a:t>
            </a:r>
            <a:r>
              <a:rPr lang="en-US" altLang="zh-CN" dirty="0"/>
              <a:t>341</a:t>
            </a:r>
            <a:r>
              <a:rPr lang="zh-CN" altLang="en-US" dirty="0"/>
              <a:t>公斤），并根据需求作出回应，但重达四分之三吨。之后没有进一步的消息</a:t>
            </a:r>
            <a:r>
              <a:rPr lang="zh-CN" altLang="en-US" dirty="0" smtClean="0"/>
              <a:t>。</a:t>
            </a:r>
            <a:endParaRPr lang="zh-CN" altLang="en-US" dirty="0"/>
          </a:p>
        </p:txBody>
      </p:sp>
      <p:sp>
        <p:nvSpPr>
          <p:cNvPr id="9" name="矩形 8"/>
          <p:cNvSpPr/>
          <p:nvPr/>
        </p:nvSpPr>
        <p:spPr>
          <a:xfrm>
            <a:off x="7344507" y="3748418"/>
            <a:ext cx="3429000" cy="1477328"/>
          </a:xfrm>
          <a:prstGeom prst="rect">
            <a:avLst/>
          </a:prstGeom>
        </p:spPr>
        <p:txBody>
          <a:bodyPr wrap="square">
            <a:spAutoFit/>
          </a:bodyPr>
          <a:lstStyle/>
          <a:p>
            <a:r>
              <a:rPr lang="en-US" altLang="zh-CN" dirty="0" smtClean="0"/>
              <a:t>1991</a:t>
            </a:r>
            <a:r>
              <a:rPr lang="zh-CN" altLang="en-US" dirty="0" smtClean="0"/>
              <a:t>年，</a:t>
            </a:r>
            <a:r>
              <a:rPr lang="zh-CN" altLang="en-US" dirty="0"/>
              <a:t>由日本筑波大学教授山本嘉</a:t>
            </a:r>
            <a:r>
              <a:rPr lang="zh-CN" altLang="en-US" dirty="0" smtClean="0"/>
              <a:t>之创立的</a:t>
            </a:r>
            <a:r>
              <a:rPr lang="en-US" altLang="zh-CN" dirty="0" err="1" smtClean="0"/>
              <a:t>Cybernics</a:t>
            </a:r>
            <a:r>
              <a:rPr lang="zh-CN" altLang="en-US" dirty="0" smtClean="0"/>
              <a:t>研究中心。日本筑波大学</a:t>
            </a:r>
            <a:r>
              <a:rPr lang="zh-CN" altLang="en-US" dirty="0"/>
              <a:t>的</a:t>
            </a:r>
            <a:r>
              <a:rPr lang="en-US" altLang="zh-CN" dirty="0" err="1"/>
              <a:t>Cybernics</a:t>
            </a:r>
            <a:r>
              <a:rPr lang="zh-CN" altLang="en-US" dirty="0"/>
              <a:t>研究中心是日本顶尖智能机器人研究中心</a:t>
            </a:r>
            <a:r>
              <a:rPr lang="zh-CN" altLang="en-US" dirty="0" smtClean="0"/>
              <a:t>，</a:t>
            </a:r>
            <a:endParaRPr lang="zh-CN" altLang="en-US" dirty="0"/>
          </a:p>
        </p:txBody>
      </p:sp>
      <p:sp>
        <p:nvSpPr>
          <p:cNvPr id="11" name="矩形 10"/>
          <p:cNvSpPr/>
          <p:nvPr/>
        </p:nvSpPr>
        <p:spPr>
          <a:xfrm>
            <a:off x="9519138" y="1895980"/>
            <a:ext cx="2508738" cy="2031325"/>
          </a:xfrm>
          <a:prstGeom prst="rect">
            <a:avLst/>
          </a:prstGeom>
        </p:spPr>
        <p:txBody>
          <a:bodyPr wrap="square">
            <a:spAutoFit/>
          </a:bodyPr>
          <a:lstStyle/>
          <a:p>
            <a:r>
              <a:rPr lang="en-US" altLang="zh-CN" dirty="0" smtClean="0"/>
              <a:t>2005</a:t>
            </a:r>
            <a:r>
              <a:rPr lang="zh-CN" altLang="en-US" dirty="0"/>
              <a:t>年，</a:t>
            </a:r>
            <a:r>
              <a:rPr lang="zh-CN" altLang="en-US" b="1" dirty="0" smtClean="0"/>
              <a:t>美国</a:t>
            </a:r>
            <a:r>
              <a:rPr lang="en-US" altLang="zh-CN" b="1" dirty="0" err="1"/>
              <a:t>Ekso</a:t>
            </a:r>
            <a:r>
              <a:rPr lang="en-US" altLang="zh-CN" b="1" dirty="0"/>
              <a:t> Bionics</a:t>
            </a:r>
            <a:r>
              <a:rPr lang="zh-CN" altLang="en-US" b="1" dirty="0" smtClean="0"/>
              <a:t>公司</a:t>
            </a:r>
            <a:r>
              <a:rPr lang="zh-CN" altLang="en-US" dirty="0" smtClean="0"/>
              <a:t>创立，</a:t>
            </a:r>
            <a:r>
              <a:rPr lang="en-US" altLang="zh-CN" dirty="0" smtClean="0"/>
              <a:t>2012</a:t>
            </a:r>
            <a:r>
              <a:rPr lang="zh-CN" altLang="en-US" dirty="0"/>
              <a:t>年推出了复健型的下肢外骨骼系统，并拿到了</a:t>
            </a:r>
            <a:r>
              <a:rPr lang="en-US" altLang="zh-CN" dirty="0"/>
              <a:t>FDA</a:t>
            </a:r>
            <a:r>
              <a:rPr lang="zh-CN" altLang="en-US" dirty="0"/>
              <a:t>的医院使用许可。</a:t>
            </a:r>
          </a:p>
          <a:p>
            <a:endParaRPr lang="zh-CN" altLang="en-US" dirty="0"/>
          </a:p>
        </p:txBody>
      </p:sp>
    </p:spTree>
    <p:extLst>
      <p:ext uri="{BB962C8B-B14F-4D97-AF65-F5344CB8AC3E}">
        <p14:creationId xmlns:p14="http://schemas.microsoft.com/office/powerpoint/2010/main" val="41298297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iomechatronics-and-Exoskeletons-300x198"/>
          <p:cNvPicPr/>
          <p:nvPr/>
        </p:nvPicPr>
        <p:blipFill>
          <a:blip r:embed="rId2"/>
          <a:stretch>
            <a:fillRect/>
          </a:stretch>
        </p:blipFill>
        <p:spPr>
          <a:xfrm>
            <a:off x="3032737" y="1228710"/>
            <a:ext cx="6191130" cy="4086497"/>
          </a:xfrm>
          <a:prstGeom prst="rect">
            <a:avLst/>
          </a:prstGeom>
        </p:spPr>
      </p:pic>
      <p:sp>
        <p:nvSpPr>
          <p:cNvPr id="3" name="文本框 2"/>
          <p:cNvSpPr txBox="1"/>
          <p:nvPr/>
        </p:nvSpPr>
        <p:spPr>
          <a:xfrm>
            <a:off x="759196" y="510812"/>
            <a:ext cx="2857338" cy="461665"/>
          </a:xfrm>
          <a:prstGeom prst="rect">
            <a:avLst/>
          </a:prstGeom>
          <a:noFill/>
        </p:spPr>
        <p:txBody>
          <a:bodyPr wrap="square" rtlCol="0">
            <a:spAutoFit/>
          </a:bodyPr>
          <a:lstStyle/>
          <a:p>
            <a:r>
              <a:rPr kumimoji="1" lang="zh-CN" altLang="en-US" sz="2400" dirty="0" smtClean="0"/>
              <a:t>涉及学科领域</a:t>
            </a:r>
            <a:endParaRPr kumimoji="1" lang="zh-CN" altLang="en-US" sz="2400" dirty="0"/>
          </a:p>
        </p:txBody>
      </p:sp>
      <p:sp>
        <p:nvSpPr>
          <p:cNvPr id="4" name="文本框 3"/>
          <p:cNvSpPr txBox="1"/>
          <p:nvPr/>
        </p:nvSpPr>
        <p:spPr>
          <a:xfrm>
            <a:off x="1946302" y="5658555"/>
            <a:ext cx="7799015" cy="923330"/>
          </a:xfrm>
          <a:prstGeom prst="rect">
            <a:avLst/>
          </a:prstGeom>
          <a:noFill/>
        </p:spPr>
        <p:txBody>
          <a:bodyPr wrap="square" rtlCol="0">
            <a:spAutoFit/>
          </a:bodyPr>
          <a:lstStyle/>
          <a:p>
            <a:r>
              <a:rPr lang="zh-CN" altLang="zh-CN" dirty="0"/>
              <a:t>助力外骨骼现在位于力学和生物之间的重叠区域。动力外骨骼是电子，力学，生物的交叉产物。</a:t>
            </a:r>
          </a:p>
          <a:p>
            <a:endParaRPr kumimoji="1" lang="zh-CN" altLang="en-US" dirty="0"/>
          </a:p>
        </p:txBody>
      </p:sp>
    </p:spTree>
    <p:extLst>
      <p:ext uri="{BB962C8B-B14F-4D97-AF65-F5344CB8AC3E}">
        <p14:creationId xmlns:p14="http://schemas.microsoft.com/office/powerpoint/2010/main" val="471005144"/>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xoskeleton-Umbrella-Term-01"/>
          <p:cNvPicPr/>
          <p:nvPr/>
        </p:nvPicPr>
        <p:blipFill>
          <a:blip r:embed="rId2"/>
          <a:stretch>
            <a:fillRect/>
          </a:stretch>
        </p:blipFill>
        <p:spPr>
          <a:xfrm>
            <a:off x="1884148" y="1532436"/>
            <a:ext cx="8342466" cy="3893218"/>
          </a:xfrm>
          <a:prstGeom prst="rect">
            <a:avLst/>
          </a:prstGeom>
        </p:spPr>
      </p:pic>
      <p:sp>
        <p:nvSpPr>
          <p:cNvPr id="3" name="文本框 2"/>
          <p:cNvSpPr txBox="1"/>
          <p:nvPr/>
        </p:nvSpPr>
        <p:spPr>
          <a:xfrm>
            <a:off x="1325142" y="524618"/>
            <a:ext cx="2139553" cy="461665"/>
          </a:xfrm>
          <a:prstGeom prst="rect">
            <a:avLst/>
          </a:prstGeom>
          <a:noFill/>
        </p:spPr>
        <p:txBody>
          <a:bodyPr wrap="square" rtlCol="0">
            <a:spAutoFit/>
          </a:bodyPr>
          <a:lstStyle/>
          <a:p>
            <a:r>
              <a:rPr kumimoji="1" lang="zh-CN" altLang="en-US" sz="2400" dirty="0" smtClean="0"/>
              <a:t>伞状术语</a:t>
            </a:r>
            <a:endParaRPr kumimoji="1" lang="zh-CN" altLang="en-US" sz="2400" dirty="0"/>
          </a:p>
        </p:txBody>
      </p:sp>
      <p:sp>
        <p:nvSpPr>
          <p:cNvPr id="4" name="文本框 3"/>
          <p:cNvSpPr txBox="1"/>
          <p:nvPr/>
        </p:nvSpPr>
        <p:spPr>
          <a:xfrm>
            <a:off x="2913185" y="5832231"/>
            <a:ext cx="6541476" cy="369332"/>
          </a:xfrm>
          <a:prstGeom prst="rect">
            <a:avLst/>
          </a:prstGeom>
          <a:noFill/>
        </p:spPr>
        <p:txBody>
          <a:bodyPr wrap="square" rtlCol="0">
            <a:spAutoFit/>
          </a:bodyPr>
          <a:lstStyle/>
          <a:p>
            <a:r>
              <a:rPr lang="zh-CN" altLang="en-US" dirty="0" smtClean="0"/>
              <a:t>可穿戴</a:t>
            </a:r>
            <a:r>
              <a:rPr lang="en-US" altLang="zh-CN" dirty="0" smtClean="0"/>
              <a:t>-</a:t>
            </a:r>
            <a:r>
              <a:rPr lang="zh-CN" altLang="en-US" dirty="0" smtClean="0"/>
              <a:t>可穿戴机器人</a:t>
            </a:r>
            <a:r>
              <a:rPr lang="en-US" altLang="zh-CN" dirty="0" smtClean="0"/>
              <a:t>-</a:t>
            </a:r>
            <a:r>
              <a:rPr lang="zh-CN" altLang="en-US" dirty="0" smtClean="0"/>
              <a:t>机器人</a:t>
            </a:r>
            <a:r>
              <a:rPr lang="en-US" altLang="zh-CN" dirty="0" smtClean="0"/>
              <a:t>-</a:t>
            </a:r>
            <a:r>
              <a:rPr lang="zh-CN" altLang="en-US" dirty="0" smtClean="0"/>
              <a:t>生物力学</a:t>
            </a:r>
            <a:r>
              <a:rPr lang="en-US" altLang="zh-CN" dirty="0" smtClean="0"/>
              <a:t>-</a:t>
            </a:r>
            <a:r>
              <a:rPr lang="zh-CN" altLang="en-US" dirty="0" smtClean="0"/>
              <a:t>生物机械</a:t>
            </a:r>
            <a:r>
              <a:rPr lang="en-US" altLang="zh-CN" dirty="0" smtClean="0"/>
              <a:t>-</a:t>
            </a:r>
            <a:r>
              <a:rPr lang="zh-CN" altLang="en-US" dirty="0" smtClean="0"/>
              <a:t>人机工程</a:t>
            </a:r>
            <a:endParaRPr lang="zh-CN" altLang="en-US" dirty="0"/>
          </a:p>
        </p:txBody>
      </p:sp>
    </p:spTree>
    <p:extLst>
      <p:ext uri="{BB962C8B-B14F-4D97-AF65-F5344CB8AC3E}">
        <p14:creationId xmlns:p14="http://schemas.microsoft.com/office/powerpoint/2010/main" val="346190699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59">
            <a:hlinkClick r:id="rId2"/>
          </p:cNvPr>
          <p:cNvPicPr/>
          <p:nvPr/>
        </p:nvPicPr>
        <p:blipFill>
          <a:blip r:embed="rId3"/>
          <a:stretch>
            <a:fillRect/>
          </a:stretch>
        </p:blipFill>
        <p:spPr>
          <a:xfrm>
            <a:off x="5449746" y="0"/>
            <a:ext cx="5792470" cy="6905625"/>
          </a:xfrm>
          <a:prstGeom prst="rect">
            <a:avLst/>
          </a:prstGeom>
          <a:noFill/>
          <a:ln w="9525">
            <a:noFill/>
          </a:ln>
        </p:spPr>
      </p:pic>
      <p:sp>
        <p:nvSpPr>
          <p:cNvPr id="6" name="矩形 5"/>
          <p:cNvSpPr/>
          <p:nvPr/>
        </p:nvSpPr>
        <p:spPr>
          <a:xfrm>
            <a:off x="634964" y="1532720"/>
            <a:ext cx="3853784" cy="3785652"/>
          </a:xfrm>
          <a:prstGeom prst="rect">
            <a:avLst/>
          </a:prstGeom>
        </p:spPr>
        <p:txBody>
          <a:bodyPr wrap="square">
            <a:spAutoFit/>
          </a:bodyPr>
          <a:lstStyle/>
          <a:p>
            <a:pPr fontAlgn="base"/>
            <a:r>
              <a:rPr lang="en-US" altLang="zh-CN" dirty="0" err="1" smtClean="0"/>
              <a:t>Otherlab</a:t>
            </a:r>
            <a:r>
              <a:rPr lang="en-US" altLang="zh-CN" dirty="0" smtClean="0"/>
              <a:t> </a:t>
            </a:r>
            <a:r>
              <a:rPr lang="en-US" altLang="zh-CN" dirty="0"/>
              <a:t>Orthotics</a:t>
            </a:r>
            <a:r>
              <a:rPr lang="zh-CN" altLang="zh-CN" dirty="0"/>
              <a:t>首席执行官</a:t>
            </a:r>
            <a:r>
              <a:rPr lang="en-US" altLang="zh-CN" dirty="0"/>
              <a:t>Tim Swift</a:t>
            </a:r>
            <a:r>
              <a:rPr lang="zh-CN" altLang="zh-CN" dirty="0"/>
              <a:t>提出了将行业划分为四大类别的</a:t>
            </a:r>
            <a:r>
              <a:rPr lang="zh-CN" altLang="zh-CN" dirty="0" smtClean="0"/>
              <a:t>模式</a:t>
            </a:r>
            <a:endParaRPr lang="en-US" altLang="zh-CN" dirty="0" smtClean="0"/>
          </a:p>
          <a:p>
            <a:pPr fontAlgn="base"/>
            <a:endParaRPr lang="en-US" altLang="zh-CN" dirty="0"/>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一、军用</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二、工业</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三、医疗</a:t>
            </a:r>
            <a:endParaRPr lang="en-US" altLang="zh-CN" sz="2800" dirty="0" smtClean="0">
              <a:latin typeface="微软雅黑 Light" panose="020B0502040204020203" pitchFamily="34" charset="-122"/>
              <a:ea typeface="微软雅黑 Light" panose="020B0502040204020203" pitchFamily="34" charset="-122"/>
            </a:endParaRPr>
          </a:p>
          <a:p>
            <a:pPr fontAlgn="base">
              <a:lnSpc>
                <a:spcPct val="150000"/>
              </a:lnSpc>
            </a:pPr>
            <a:r>
              <a:rPr lang="zh-CN" altLang="en-US" sz="2800" dirty="0" smtClean="0">
                <a:latin typeface="微软雅黑 Light" panose="020B0502040204020203" pitchFamily="34" charset="-122"/>
                <a:ea typeface="微软雅黑 Light" panose="020B0502040204020203" pitchFamily="34" charset="-122"/>
              </a:rPr>
              <a:t>四、公共</a:t>
            </a:r>
            <a:endParaRPr lang="zh-CN" altLang="zh-CN" sz="28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34964" y="662675"/>
            <a:ext cx="2167160" cy="461665"/>
          </a:xfrm>
          <a:prstGeom prst="rect">
            <a:avLst/>
          </a:prstGeom>
          <a:noFill/>
        </p:spPr>
        <p:txBody>
          <a:bodyPr wrap="square" rtlCol="0">
            <a:spAutoFit/>
          </a:bodyPr>
          <a:lstStyle/>
          <a:p>
            <a:r>
              <a:rPr kumimoji="1" lang="zh-CN" altLang="en-US" sz="2400" dirty="0" smtClean="0"/>
              <a:t>行业划分</a:t>
            </a:r>
            <a:endParaRPr kumimoji="1" lang="zh-CN" altLang="en-US" sz="2400" dirty="0"/>
          </a:p>
        </p:txBody>
      </p:sp>
    </p:spTree>
    <p:extLst>
      <p:ext uri="{BB962C8B-B14F-4D97-AF65-F5344CB8AC3E}">
        <p14:creationId xmlns:p14="http://schemas.microsoft.com/office/powerpoint/2010/main" val="294889869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xmlns:p14="http://schemas.microsoft.com/office/powerpoint/2010/mai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64" y="1640264"/>
            <a:ext cx="10588385" cy="4185723"/>
          </a:xfrm>
          <a:prstGeom prst="rect">
            <a:avLst/>
          </a:prstGeom>
        </p:spPr>
      </p:pic>
      <p:sp>
        <p:nvSpPr>
          <p:cNvPr id="4" name="文本框 3"/>
          <p:cNvSpPr txBox="1"/>
          <p:nvPr/>
        </p:nvSpPr>
        <p:spPr>
          <a:xfrm>
            <a:off x="634964" y="662675"/>
            <a:ext cx="2167160" cy="461665"/>
          </a:xfrm>
          <a:prstGeom prst="rect">
            <a:avLst/>
          </a:prstGeom>
          <a:noFill/>
        </p:spPr>
        <p:txBody>
          <a:bodyPr wrap="square" rtlCol="0">
            <a:spAutoFit/>
          </a:bodyPr>
          <a:lstStyle/>
          <a:p>
            <a:r>
              <a:rPr kumimoji="1" lang="zh-CN" altLang="en-US" sz="2400" dirty="0" smtClean="0"/>
              <a:t>功能划分</a:t>
            </a:r>
            <a:endParaRPr kumimoji="1" lang="zh-CN" altLang="en-US" sz="2400" dirty="0"/>
          </a:p>
        </p:txBody>
      </p:sp>
    </p:spTree>
    <p:extLst>
      <p:ext uri="{BB962C8B-B14F-4D97-AF65-F5344CB8AC3E}">
        <p14:creationId xmlns:p14="http://schemas.microsoft.com/office/powerpoint/2010/main" val="4254268481"/>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biLevel thresh="7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238907" y="1244702"/>
            <a:ext cx="3699028" cy="3414488"/>
          </a:xfrm>
          <a:prstGeom prst="rect">
            <a:avLst/>
          </a:prstGeom>
        </p:spPr>
      </p:pic>
      <p:sp>
        <p:nvSpPr>
          <p:cNvPr id="4" name="文本框 3"/>
          <p:cNvSpPr txBox="1"/>
          <p:nvPr/>
        </p:nvSpPr>
        <p:spPr>
          <a:xfrm>
            <a:off x="5244942" y="2528366"/>
            <a:ext cx="2002650" cy="584776"/>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市场</a:t>
            </a:r>
            <a:r>
              <a:rPr lang="zh-CN" altLang="en-US" sz="3200" dirty="0" smtClean="0">
                <a:latin typeface="方正兰亭黑简体" panose="02000000000000000000" pitchFamily="2" charset="-122"/>
                <a:ea typeface="方正兰亭黑简体" panose="02000000000000000000" pitchFamily="2" charset="-122"/>
              </a:rPr>
              <a:t>因素</a:t>
            </a:r>
            <a:endParaRPr lang="zh-CN" altLang="en-US" sz="3200" dirty="0">
              <a:latin typeface="方正兰亭黑简体" panose="02000000000000000000" pitchFamily="2" charset="-122"/>
              <a:ea typeface="方正兰亭黑简体" panose="02000000000000000000" pitchFamily="2" charset="-122"/>
            </a:endParaRPr>
          </a:p>
        </p:txBody>
      </p:sp>
      <p:pic>
        <p:nvPicPr>
          <p:cNvPr id="5" name="图片 4"/>
          <p:cNvPicPr>
            <a:picLocks noChangeAspect="1"/>
          </p:cNvPicPr>
          <p:nvPr/>
        </p:nvPicPr>
        <p:blipFill rotWithShape="1">
          <a:blip r:embed="rId5" cstate="print">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 t="26504" r="-4062" b="52136"/>
          <a:stretch/>
        </p:blipFill>
        <p:spPr>
          <a:xfrm>
            <a:off x="0" y="5827516"/>
            <a:ext cx="12663055" cy="1712624"/>
          </a:xfrm>
          <a:prstGeom prst="rect">
            <a:avLst/>
          </a:prstGeom>
        </p:spPr>
      </p:pic>
    </p:spTree>
    <p:extLst>
      <p:ext uri="{BB962C8B-B14F-4D97-AF65-F5344CB8AC3E}">
        <p14:creationId xmlns:p14="http://schemas.microsoft.com/office/powerpoint/2010/main" val="26811443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极简线条"/>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1858</TotalTime>
  <Words>3219</Words>
  <Application>Microsoft Office PowerPoint</Application>
  <PresentationFormat>宽屏</PresentationFormat>
  <Paragraphs>149</Paragraphs>
  <Slides>29</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微软雅黑 Light</vt:lpstr>
      <vt:lpstr>等线 Light</vt:lpstr>
      <vt:lpstr>微软雅黑</vt:lpstr>
      <vt:lpstr>Mangal</vt:lpstr>
      <vt:lpstr>方正兰亭黑简体</vt:lpstr>
      <vt:lpstr>等线</vt:lpstr>
      <vt:lpstr>Times New Roman</vt:lpstr>
      <vt:lpstr>Arial</vt:lpstr>
      <vt:lpstr>黑体</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极简线条</dc:title>
  <dc:creator>admin</dc:creator>
  <cp:lastModifiedBy>高俊阳</cp:lastModifiedBy>
  <cp:revision>113</cp:revision>
  <dcterms:created xsi:type="dcterms:W3CDTF">2017-03-04T10:56:40Z</dcterms:created>
  <dcterms:modified xsi:type="dcterms:W3CDTF">2017-10-20T04:43:32Z</dcterms:modified>
</cp:coreProperties>
</file>